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sldIdLst>
    <p:sldId id="289" r:id="rId2"/>
    <p:sldId id="257" r:id="rId3"/>
    <p:sldId id="259" r:id="rId4"/>
    <p:sldId id="260" r:id="rId5"/>
    <p:sldId id="290" r:id="rId6"/>
    <p:sldId id="291" r:id="rId7"/>
    <p:sldId id="262" r:id="rId8"/>
    <p:sldId id="292" r:id="rId9"/>
    <p:sldId id="288" r:id="rId10"/>
    <p:sldId id="293" r:id="rId11"/>
    <p:sldId id="273" r:id="rId12"/>
    <p:sldId id="266" r:id="rId13"/>
    <p:sldId id="270" r:id="rId14"/>
    <p:sldId id="275" r:id="rId15"/>
    <p:sldId id="258" r:id="rId16"/>
    <p:sldId id="277" r:id="rId17"/>
    <p:sldId id="278" r:id="rId18"/>
    <p:sldId id="279" r:id="rId19"/>
    <p:sldId id="284" r:id="rId20"/>
    <p:sldId id="286" r:id="rId21"/>
    <p:sldId id="285" r:id="rId22"/>
    <p:sldId id="287" r:id="rId23"/>
    <p:sldId id="263" r:id="rId24"/>
    <p:sldId id="294" r:id="rId25"/>
    <p:sldId id="295" r:id="rId26"/>
    <p:sldId id="283" r:id="rId27"/>
  </p:sldIdLst>
  <p:sldSz cx="12192000" cy="6858000"/>
  <p:notesSz cx="6858000" cy="9144000"/>
  <p:defaultTex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F45101-FCD5-A34C-A472-E7E87225A2FC}" v="1" dt="2022-10-13T10:27:09.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707"/>
  </p:normalViewPr>
  <p:slideViewPr>
    <p:cSldViewPr snapToGrid="0" snapToObjects="1">
      <p:cViewPr varScale="1">
        <p:scale>
          <a:sx n="95" d="100"/>
          <a:sy n="95" d="100"/>
        </p:scale>
        <p:origin x="16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hada Abozaid" userId="7d6ea24f333e66c0" providerId="LiveId" clId="{CBE7554C-087E-8C4B-B43F-320359E90D1E}"/>
    <pc:docChg chg="undo custSel addSld delSld modSld sldOrd modMainMaster">
      <pc:chgData name="Ghada Abozaid" userId="7d6ea24f333e66c0" providerId="LiveId" clId="{CBE7554C-087E-8C4B-B43F-320359E90D1E}" dt="2022-05-05T22:00:41.799" v="588" actId="2696"/>
      <pc:docMkLst>
        <pc:docMk/>
      </pc:docMkLst>
      <pc:sldChg chg="addSp modSp del mod">
        <pc:chgData name="Ghada Abozaid" userId="7d6ea24f333e66c0" providerId="LiveId" clId="{CBE7554C-087E-8C4B-B43F-320359E90D1E}" dt="2022-05-05T21:52:05.003" v="394" actId="2696"/>
        <pc:sldMkLst>
          <pc:docMk/>
          <pc:sldMk cId="536653594" sldId="256"/>
        </pc:sldMkLst>
        <pc:spChg chg="mod">
          <ac:chgData name="Ghada Abozaid" userId="7d6ea24f333e66c0" providerId="LiveId" clId="{CBE7554C-087E-8C4B-B43F-320359E90D1E}" dt="2022-04-27T16:22:14.643" v="136" actId="20577"/>
          <ac:spMkLst>
            <pc:docMk/>
            <pc:sldMk cId="536653594" sldId="256"/>
            <ac:spMk id="2" creationId="{735158EA-099F-2D46-B1ED-EE1685F7DBEF}"/>
          </ac:spMkLst>
        </pc:spChg>
        <pc:spChg chg="mod">
          <ac:chgData name="Ghada Abozaid" userId="7d6ea24f333e66c0" providerId="LiveId" clId="{CBE7554C-087E-8C4B-B43F-320359E90D1E}" dt="2022-04-27T13:06:22.130" v="123" actId="14100"/>
          <ac:spMkLst>
            <pc:docMk/>
            <pc:sldMk cId="536653594" sldId="256"/>
            <ac:spMk id="3" creationId="{0AABB408-1BF4-CC45-9BB9-5DBAF2C846F1}"/>
          </ac:spMkLst>
        </pc:spChg>
        <pc:spChg chg="add mod">
          <ac:chgData name="Ghada Abozaid" userId="7d6ea24f333e66c0" providerId="LiveId" clId="{CBE7554C-087E-8C4B-B43F-320359E90D1E}" dt="2022-04-27T13:06:24.445" v="124" actId="1076"/>
          <ac:spMkLst>
            <pc:docMk/>
            <pc:sldMk cId="536653594" sldId="256"/>
            <ac:spMk id="4" creationId="{4F7FF6F7-A744-2109-B7BC-2B0D6605D0F1}"/>
          </ac:spMkLst>
        </pc:spChg>
        <pc:picChg chg="add mod">
          <ac:chgData name="Ghada Abozaid" userId="7d6ea24f333e66c0" providerId="LiveId" clId="{CBE7554C-087E-8C4B-B43F-320359E90D1E}" dt="2022-05-05T21:49:17.205" v="374"/>
          <ac:picMkLst>
            <pc:docMk/>
            <pc:sldMk cId="536653594" sldId="256"/>
            <ac:picMk id="5" creationId="{B2D2A4C4-9E42-3ADD-F94B-5358DBF36AB4}"/>
          </ac:picMkLst>
        </pc:picChg>
      </pc:sldChg>
      <pc:sldChg chg="addSp modSp mod">
        <pc:chgData name="Ghada Abozaid" userId="7d6ea24f333e66c0" providerId="LiveId" clId="{CBE7554C-087E-8C4B-B43F-320359E90D1E}" dt="2022-05-05T21:53:44.206" v="485" actId="1036"/>
        <pc:sldMkLst>
          <pc:docMk/>
          <pc:sldMk cId="4165792379" sldId="257"/>
        </pc:sldMkLst>
        <pc:spChg chg="mod">
          <ac:chgData name="Ghada Abozaid" userId="7d6ea24f333e66c0" providerId="LiveId" clId="{CBE7554C-087E-8C4B-B43F-320359E90D1E}" dt="2022-05-05T21:53:44.206" v="485" actId="1036"/>
          <ac:spMkLst>
            <pc:docMk/>
            <pc:sldMk cId="4165792379" sldId="257"/>
            <ac:spMk id="2" creationId="{5C5D0F8D-1CEA-1E43-BDC0-C45A4E8F0E15}"/>
          </ac:spMkLst>
        </pc:spChg>
        <pc:spChg chg="mod">
          <ac:chgData name="Ghada Abozaid" userId="7d6ea24f333e66c0" providerId="LiveId" clId="{CBE7554C-087E-8C4B-B43F-320359E90D1E}" dt="2022-05-05T21:53:28.776" v="477" actId="1076"/>
          <ac:spMkLst>
            <pc:docMk/>
            <pc:sldMk cId="4165792379" sldId="257"/>
            <ac:spMk id="3" creationId="{D9FFF569-FC3A-7349-904D-1200641A77FF}"/>
          </ac:spMkLst>
        </pc:spChg>
        <pc:picChg chg="add mod">
          <ac:chgData name="Ghada Abozaid" userId="7d6ea24f333e66c0" providerId="LiveId" clId="{CBE7554C-087E-8C4B-B43F-320359E90D1E}" dt="2022-05-05T21:53:37.141" v="480" actId="167"/>
          <ac:picMkLst>
            <pc:docMk/>
            <pc:sldMk cId="4165792379" sldId="257"/>
            <ac:picMk id="6" creationId="{06B4F1B2-C521-15A8-A261-71F1F951BF32}"/>
          </ac:picMkLst>
        </pc:picChg>
      </pc:sldChg>
      <pc:sldChg chg="addSp modSp mod">
        <pc:chgData name="Ghada Abozaid" userId="7d6ea24f333e66c0" providerId="LiveId" clId="{CBE7554C-087E-8C4B-B43F-320359E90D1E}" dt="2022-05-05T21:54:09.944" v="492" actId="1036"/>
        <pc:sldMkLst>
          <pc:docMk/>
          <pc:sldMk cId="1070754500" sldId="260"/>
        </pc:sldMkLst>
        <pc:spChg chg="mod">
          <ac:chgData name="Ghada Abozaid" userId="7d6ea24f333e66c0" providerId="LiveId" clId="{CBE7554C-087E-8C4B-B43F-320359E90D1E}" dt="2022-05-05T21:54:09.944" v="492" actId="1036"/>
          <ac:spMkLst>
            <pc:docMk/>
            <pc:sldMk cId="1070754500" sldId="260"/>
            <ac:spMk id="2" creationId="{A7AFFCEB-8DA7-684C-A2BF-74B3A7DB0D39}"/>
          </ac:spMkLst>
        </pc:spChg>
        <pc:spChg chg="mod">
          <ac:chgData name="Ghada Abozaid" userId="7d6ea24f333e66c0" providerId="LiveId" clId="{CBE7554C-087E-8C4B-B43F-320359E90D1E}" dt="2022-05-05T21:54:04.110" v="486" actId="1076"/>
          <ac:spMkLst>
            <pc:docMk/>
            <pc:sldMk cId="1070754500" sldId="260"/>
            <ac:spMk id="3" creationId="{5D62FF8B-B1DD-5D41-8667-D15A679150DC}"/>
          </ac:spMkLst>
        </pc:spChg>
        <pc:picChg chg="add mod">
          <ac:chgData name="Ghada Abozaid" userId="7d6ea24f333e66c0" providerId="LiveId" clId="{CBE7554C-087E-8C4B-B43F-320359E90D1E}" dt="2022-05-05T21:49:24.982" v="376"/>
          <ac:picMkLst>
            <pc:docMk/>
            <pc:sldMk cId="1070754500" sldId="260"/>
            <ac:picMk id="8" creationId="{F1A9C30B-A9EC-2FE6-E480-0DF899799FC2}"/>
          </ac:picMkLst>
        </pc:picChg>
      </pc:sldChg>
      <pc:sldChg chg="addSp delSp modSp del mod">
        <pc:chgData name="Ghada Abozaid" userId="7d6ea24f333e66c0" providerId="LiveId" clId="{CBE7554C-087E-8C4B-B43F-320359E90D1E}" dt="2022-05-05T21:55:06.599" v="505" actId="2696"/>
        <pc:sldMkLst>
          <pc:docMk/>
          <pc:sldMk cId="2818225880" sldId="261"/>
        </pc:sldMkLst>
        <pc:spChg chg="del">
          <ac:chgData name="Ghada Abozaid" userId="7d6ea24f333e66c0" providerId="LiveId" clId="{CBE7554C-087E-8C4B-B43F-320359E90D1E}" dt="2022-05-05T21:55:00.621" v="502" actId="21"/>
          <ac:spMkLst>
            <pc:docMk/>
            <pc:sldMk cId="2818225880" sldId="261"/>
            <ac:spMk id="10" creationId="{110F36A5-8044-4B46-BF7E-40F5D5C73DAA}"/>
          </ac:spMkLst>
        </pc:spChg>
        <pc:spChg chg="mod">
          <ac:chgData name="Ghada Abozaid" userId="7d6ea24f333e66c0" providerId="LiveId" clId="{CBE7554C-087E-8C4B-B43F-320359E90D1E}" dt="2022-05-05T21:54:51.015" v="499" actId="21"/>
          <ac:spMkLst>
            <pc:docMk/>
            <pc:sldMk cId="2818225880" sldId="261"/>
            <ac:spMk id="11" creationId="{68D4DE6C-75BD-0F42-94E8-53B1D823FBC5}"/>
          </ac:spMkLst>
        </pc:spChg>
        <pc:spChg chg="mod">
          <ac:chgData name="Ghada Abozaid" userId="7d6ea24f333e66c0" providerId="LiveId" clId="{CBE7554C-087E-8C4B-B43F-320359E90D1E}" dt="2022-05-05T21:54:30.519" v="497" actId="21"/>
          <ac:spMkLst>
            <pc:docMk/>
            <pc:sldMk cId="2818225880" sldId="261"/>
            <ac:spMk id="14" creationId="{3E0E16F7-F3EE-6446-8920-F0CD6584AE73}"/>
          </ac:spMkLst>
        </pc:spChg>
        <pc:picChg chg="add mod">
          <ac:chgData name="Ghada Abozaid" userId="7d6ea24f333e66c0" providerId="LiveId" clId="{CBE7554C-087E-8C4B-B43F-320359E90D1E}" dt="2022-05-05T21:49:28.076" v="379" actId="1036"/>
          <ac:picMkLst>
            <pc:docMk/>
            <pc:sldMk cId="2818225880" sldId="261"/>
            <ac:picMk id="9" creationId="{362B1852-50C5-9E04-BA40-5F5085166976}"/>
          </ac:picMkLst>
        </pc:picChg>
      </pc:sldChg>
      <pc:sldChg chg="addSp delSp modSp mod ord">
        <pc:chgData name="Ghada Abozaid" userId="7d6ea24f333e66c0" providerId="LiveId" clId="{CBE7554C-087E-8C4B-B43F-320359E90D1E}" dt="2022-05-05T21:55:59.224" v="515" actId="20578"/>
        <pc:sldMkLst>
          <pc:docMk/>
          <pc:sldMk cId="415599988" sldId="262"/>
        </pc:sldMkLst>
        <pc:spChg chg="del mod">
          <ac:chgData name="Ghada Abozaid" userId="7d6ea24f333e66c0" providerId="LiveId" clId="{CBE7554C-087E-8C4B-B43F-320359E90D1E}" dt="2022-04-28T09:01:12.265" v="366" actId="478"/>
          <ac:spMkLst>
            <pc:docMk/>
            <pc:sldMk cId="415599988" sldId="262"/>
            <ac:spMk id="23" creationId="{2F281FEC-C5FC-A646-8771-046A96B2F13A}"/>
          </ac:spMkLst>
        </pc:spChg>
        <pc:spChg chg="del">
          <ac:chgData name="Ghada Abozaid" userId="7d6ea24f333e66c0" providerId="LiveId" clId="{CBE7554C-087E-8C4B-B43F-320359E90D1E}" dt="2022-04-28T09:01:15.092" v="367" actId="478"/>
          <ac:spMkLst>
            <pc:docMk/>
            <pc:sldMk cId="415599988" sldId="262"/>
            <ac:spMk id="25" creationId="{5ECD14B3-2E08-D54C-8785-947FA6FF1870}"/>
          </ac:spMkLst>
        </pc:spChg>
        <pc:spChg chg="del">
          <ac:chgData name="Ghada Abozaid" userId="7d6ea24f333e66c0" providerId="LiveId" clId="{CBE7554C-087E-8C4B-B43F-320359E90D1E}" dt="2022-04-28T09:01:18.952" v="368" actId="478"/>
          <ac:spMkLst>
            <pc:docMk/>
            <pc:sldMk cId="415599988" sldId="262"/>
            <ac:spMk id="29" creationId="{4C7540EB-BB0C-F949-9846-742984E5E979}"/>
          </ac:spMkLst>
        </pc:spChg>
        <pc:picChg chg="add del mod">
          <ac:chgData name="Ghada Abozaid" userId="7d6ea24f333e66c0" providerId="LiveId" clId="{CBE7554C-087E-8C4B-B43F-320359E90D1E}" dt="2022-05-05T21:49:41.467" v="383" actId="478"/>
          <ac:picMkLst>
            <pc:docMk/>
            <pc:sldMk cId="415599988" sldId="262"/>
            <ac:picMk id="15" creationId="{D9BDBBEF-10A1-56A9-D62F-0E14E79A0AAB}"/>
          </ac:picMkLst>
        </pc:picChg>
        <pc:picChg chg="del">
          <ac:chgData name="Ghada Abozaid" userId="7d6ea24f333e66c0" providerId="LiveId" clId="{CBE7554C-087E-8C4B-B43F-320359E90D1E}" dt="2022-04-28T09:01:20.339" v="369" actId="478"/>
          <ac:picMkLst>
            <pc:docMk/>
            <pc:sldMk cId="415599988" sldId="262"/>
            <ac:picMk id="2056" creationId="{10EF8B88-3EE6-8E4F-BD24-94D7727DBDB0}"/>
          </ac:picMkLst>
        </pc:picChg>
      </pc:sldChg>
      <pc:sldChg chg="addSp modSp mod">
        <pc:chgData name="Ghada Abozaid" userId="7d6ea24f333e66c0" providerId="LiveId" clId="{CBE7554C-087E-8C4B-B43F-320359E90D1E}" dt="2022-05-05T21:59:35.327" v="571" actId="1076"/>
        <pc:sldMkLst>
          <pc:docMk/>
          <pc:sldMk cId="322206300" sldId="263"/>
        </pc:sldMkLst>
        <pc:spChg chg="mod">
          <ac:chgData name="Ghada Abozaid" userId="7d6ea24f333e66c0" providerId="LiveId" clId="{CBE7554C-087E-8C4B-B43F-320359E90D1E}" dt="2022-05-05T21:59:35.327" v="571" actId="1076"/>
          <ac:spMkLst>
            <pc:docMk/>
            <pc:sldMk cId="322206300" sldId="263"/>
            <ac:spMk id="2" creationId="{7EDA4D3D-7EBB-6649-98A3-1279B34B3784}"/>
          </ac:spMkLst>
        </pc:spChg>
        <pc:spChg chg="mod">
          <ac:chgData name="Ghada Abozaid" userId="7d6ea24f333e66c0" providerId="LiveId" clId="{CBE7554C-087E-8C4B-B43F-320359E90D1E}" dt="2022-05-05T21:59:33.007" v="570" actId="1076"/>
          <ac:spMkLst>
            <pc:docMk/>
            <pc:sldMk cId="322206300" sldId="263"/>
            <ac:spMk id="3" creationId="{07474F0E-660A-B848-9DA7-31AAE7F86B91}"/>
          </ac:spMkLst>
        </pc:spChg>
        <pc:picChg chg="add mod">
          <ac:chgData name="Ghada Abozaid" userId="7d6ea24f333e66c0" providerId="LiveId" clId="{CBE7554C-087E-8C4B-B43F-320359E90D1E}" dt="2022-05-05T21:59:20.735" v="567"/>
          <ac:picMkLst>
            <pc:docMk/>
            <pc:sldMk cId="322206300" sldId="263"/>
            <ac:picMk id="6" creationId="{0C986842-BFC6-409A-80F5-0F3F2D15092F}"/>
          </ac:picMkLst>
        </pc:picChg>
      </pc:sldChg>
      <pc:sldChg chg="addSp modSp del mod">
        <pc:chgData name="Ghada Abozaid" userId="7d6ea24f333e66c0" providerId="LiveId" clId="{CBE7554C-087E-8C4B-B43F-320359E90D1E}" dt="2022-05-05T21:55:50.954" v="513" actId="2696"/>
        <pc:sldMkLst>
          <pc:docMk/>
          <pc:sldMk cId="178801336" sldId="264"/>
        </pc:sldMkLst>
        <pc:spChg chg="mod">
          <ac:chgData name="Ghada Abozaid" userId="7d6ea24f333e66c0" providerId="LiveId" clId="{CBE7554C-087E-8C4B-B43F-320359E90D1E}" dt="2022-05-05T21:55:35.711" v="508" actId="21"/>
          <ac:spMkLst>
            <pc:docMk/>
            <pc:sldMk cId="178801336" sldId="264"/>
            <ac:spMk id="2" creationId="{7EDA4D3D-7EBB-6649-98A3-1279B34B3784}"/>
          </ac:spMkLst>
        </pc:spChg>
        <pc:spChg chg="mod">
          <ac:chgData name="Ghada Abozaid" userId="7d6ea24f333e66c0" providerId="LiveId" clId="{CBE7554C-087E-8C4B-B43F-320359E90D1E}" dt="2022-05-05T21:55:42.667" v="510" actId="21"/>
          <ac:spMkLst>
            <pc:docMk/>
            <pc:sldMk cId="178801336" sldId="264"/>
            <ac:spMk id="3" creationId="{07474F0E-660A-B848-9DA7-31AAE7F86B91}"/>
          </ac:spMkLst>
        </pc:spChg>
        <pc:picChg chg="add mod">
          <ac:chgData name="Ghada Abozaid" userId="7d6ea24f333e66c0" providerId="LiveId" clId="{CBE7554C-087E-8C4B-B43F-320359E90D1E}" dt="2022-05-05T21:49:30.112" v="380"/>
          <ac:picMkLst>
            <pc:docMk/>
            <pc:sldMk cId="178801336" sldId="264"/>
            <ac:picMk id="6" creationId="{2B9B9B65-A9A5-66B3-4465-1A4A4EF31045}"/>
          </ac:picMkLst>
        </pc:picChg>
      </pc:sldChg>
      <pc:sldChg chg="modSp del mod">
        <pc:chgData name="Ghada Abozaid" userId="7d6ea24f333e66c0" providerId="LiveId" clId="{CBE7554C-087E-8C4B-B43F-320359E90D1E}" dt="2022-05-05T22:00:41.799" v="588" actId="2696"/>
        <pc:sldMkLst>
          <pc:docMk/>
          <pc:sldMk cId="443231876" sldId="265"/>
        </pc:sldMkLst>
        <pc:spChg chg="mod">
          <ac:chgData name="Ghada Abozaid" userId="7d6ea24f333e66c0" providerId="LiveId" clId="{CBE7554C-087E-8C4B-B43F-320359E90D1E}" dt="2022-05-05T22:00:28.167" v="581" actId="21"/>
          <ac:spMkLst>
            <pc:docMk/>
            <pc:sldMk cId="443231876" sldId="265"/>
            <ac:spMk id="3" creationId="{B91516C4-2676-5845-ABF1-79AE697F2CE8}"/>
          </ac:spMkLst>
        </pc:spChg>
      </pc:sldChg>
      <pc:sldChg chg="addSp modSp del mod ord">
        <pc:chgData name="Ghada Abozaid" userId="7d6ea24f333e66c0" providerId="LiveId" clId="{CBE7554C-087E-8C4B-B43F-320359E90D1E}" dt="2022-05-05T21:56:26.244" v="523" actId="2696"/>
        <pc:sldMkLst>
          <pc:docMk/>
          <pc:sldMk cId="4247058697" sldId="268"/>
        </pc:sldMkLst>
        <pc:spChg chg="mod">
          <ac:chgData name="Ghada Abozaid" userId="7d6ea24f333e66c0" providerId="LiveId" clId="{CBE7554C-087E-8C4B-B43F-320359E90D1E}" dt="2022-05-05T21:56:03.046" v="516" actId="21"/>
          <ac:spMkLst>
            <pc:docMk/>
            <pc:sldMk cId="4247058697" sldId="268"/>
            <ac:spMk id="2" creationId="{324D02BE-35A6-714A-AF47-0B5060D4A645}"/>
          </ac:spMkLst>
        </pc:spChg>
        <pc:spChg chg="mod">
          <ac:chgData name="Ghada Abozaid" userId="7d6ea24f333e66c0" providerId="LiveId" clId="{CBE7554C-087E-8C4B-B43F-320359E90D1E}" dt="2022-05-05T21:56:13.119" v="521" actId="21"/>
          <ac:spMkLst>
            <pc:docMk/>
            <pc:sldMk cId="4247058697" sldId="268"/>
            <ac:spMk id="3" creationId="{31E91E33-A1E6-C846-BB58-AFC42BBC7BA4}"/>
          </ac:spMkLst>
        </pc:spChg>
        <pc:picChg chg="add mod">
          <ac:chgData name="Ghada Abozaid" userId="7d6ea24f333e66c0" providerId="LiveId" clId="{CBE7554C-087E-8C4B-B43F-320359E90D1E}" dt="2022-05-05T21:49:35.064" v="382"/>
          <ac:picMkLst>
            <pc:docMk/>
            <pc:sldMk cId="4247058697" sldId="268"/>
            <ac:picMk id="6" creationId="{F3D841A7-5961-E954-5580-FFD26315E3FE}"/>
          </ac:picMkLst>
        </pc:picChg>
      </pc:sldChg>
      <pc:sldChg chg="modSp del mod ord">
        <pc:chgData name="Ghada Abozaid" userId="7d6ea24f333e66c0" providerId="LiveId" clId="{CBE7554C-087E-8C4B-B43F-320359E90D1E}" dt="2022-05-05T21:56:48.859" v="530" actId="2696"/>
        <pc:sldMkLst>
          <pc:docMk/>
          <pc:sldMk cId="2492279195" sldId="269"/>
        </pc:sldMkLst>
        <pc:spChg chg="mod">
          <ac:chgData name="Ghada Abozaid" userId="7d6ea24f333e66c0" providerId="LiveId" clId="{CBE7554C-087E-8C4B-B43F-320359E90D1E}" dt="2022-05-05T21:56:37.423" v="526" actId="21"/>
          <ac:spMkLst>
            <pc:docMk/>
            <pc:sldMk cId="2492279195" sldId="269"/>
            <ac:spMk id="2" creationId="{324D02BE-35A6-714A-AF47-0B5060D4A645}"/>
          </ac:spMkLst>
        </pc:spChg>
        <pc:spChg chg="mod">
          <ac:chgData name="Ghada Abozaid" userId="7d6ea24f333e66c0" providerId="LiveId" clId="{CBE7554C-087E-8C4B-B43F-320359E90D1E}" dt="2022-05-05T21:56:44.516" v="528" actId="21"/>
          <ac:spMkLst>
            <pc:docMk/>
            <pc:sldMk cId="2492279195" sldId="269"/>
            <ac:spMk id="3" creationId="{31E91E33-A1E6-C846-BB58-AFC42BBC7BA4}"/>
          </ac:spMkLst>
        </pc:spChg>
      </pc:sldChg>
      <pc:sldChg chg="addSp modSp mod">
        <pc:chgData name="Ghada Abozaid" userId="7d6ea24f333e66c0" providerId="LiveId" clId="{CBE7554C-087E-8C4B-B43F-320359E90D1E}" dt="2022-05-05T21:57:50.390" v="557" actId="1076"/>
        <pc:sldMkLst>
          <pc:docMk/>
          <pc:sldMk cId="2123683444" sldId="270"/>
        </pc:sldMkLst>
        <pc:spChg chg="mod">
          <ac:chgData name="Ghada Abozaid" userId="7d6ea24f333e66c0" providerId="LiveId" clId="{CBE7554C-087E-8C4B-B43F-320359E90D1E}" dt="2022-05-05T21:57:50.390" v="557" actId="1076"/>
          <ac:spMkLst>
            <pc:docMk/>
            <pc:sldMk cId="2123683444" sldId="270"/>
            <ac:spMk id="2" creationId="{50CE062F-5E48-724F-99C9-D4F96728D95C}"/>
          </ac:spMkLst>
        </pc:spChg>
        <pc:spChg chg="mod">
          <ac:chgData name="Ghada Abozaid" userId="7d6ea24f333e66c0" providerId="LiveId" clId="{CBE7554C-087E-8C4B-B43F-320359E90D1E}" dt="2022-05-05T21:57:43.371" v="556" actId="1036"/>
          <ac:spMkLst>
            <pc:docMk/>
            <pc:sldMk cId="2123683444" sldId="270"/>
            <ac:spMk id="8" creationId="{B0311DD0-DFF6-464D-9EAA-4C981C394B2C}"/>
          </ac:spMkLst>
        </pc:spChg>
        <pc:spChg chg="mod">
          <ac:chgData name="Ghada Abozaid" userId="7d6ea24f333e66c0" providerId="LiveId" clId="{CBE7554C-087E-8C4B-B43F-320359E90D1E}" dt="2022-05-05T21:57:43.371" v="556" actId="1036"/>
          <ac:spMkLst>
            <pc:docMk/>
            <pc:sldMk cId="2123683444" sldId="270"/>
            <ac:spMk id="11" creationId="{C8DA4128-4E84-5D4D-AC7C-5FFCC07359B2}"/>
          </ac:spMkLst>
        </pc:spChg>
        <pc:picChg chg="mod">
          <ac:chgData name="Ghada Abozaid" userId="7d6ea24f333e66c0" providerId="LiveId" clId="{CBE7554C-087E-8C4B-B43F-320359E90D1E}" dt="2022-05-05T21:57:43.371" v="556" actId="1036"/>
          <ac:picMkLst>
            <pc:docMk/>
            <pc:sldMk cId="2123683444" sldId="270"/>
            <ac:picMk id="7" creationId="{39CB9CC7-D614-A749-9283-09BDB8A6F35A}"/>
          </ac:picMkLst>
        </pc:picChg>
        <pc:picChg chg="add mod">
          <ac:chgData name="Ghada Abozaid" userId="7d6ea24f333e66c0" providerId="LiveId" clId="{CBE7554C-087E-8C4B-B43F-320359E90D1E}" dt="2022-05-05T21:57:13.823" v="535"/>
          <ac:picMkLst>
            <pc:docMk/>
            <pc:sldMk cId="2123683444" sldId="270"/>
            <ac:picMk id="12" creationId="{DDF2DE19-30D2-40C8-84EB-B22ADC6ECDF9}"/>
          </ac:picMkLst>
        </pc:picChg>
        <pc:cxnChg chg="mod">
          <ac:chgData name="Ghada Abozaid" userId="7d6ea24f333e66c0" providerId="LiveId" clId="{CBE7554C-087E-8C4B-B43F-320359E90D1E}" dt="2022-05-05T21:57:43.371" v="556" actId="1036"/>
          <ac:cxnSpMkLst>
            <pc:docMk/>
            <pc:sldMk cId="2123683444" sldId="270"/>
            <ac:cxnSpMk id="15" creationId="{5D68C686-33D4-5A49-B33A-08591D038DE9}"/>
          </ac:cxnSpMkLst>
        </pc:cxnChg>
        <pc:cxnChg chg="mod">
          <ac:chgData name="Ghada Abozaid" userId="7d6ea24f333e66c0" providerId="LiveId" clId="{CBE7554C-087E-8C4B-B43F-320359E90D1E}" dt="2022-05-05T21:57:43.371" v="556" actId="1036"/>
          <ac:cxnSpMkLst>
            <pc:docMk/>
            <pc:sldMk cId="2123683444" sldId="270"/>
            <ac:cxnSpMk id="18" creationId="{40A77BB1-8421-824F-BA34-5579F65943A5}"/>
          </ac:cxnSpMkLst>
        </pc:cxnChg>
        <pc:cxnChg chg="mod">
          <ac:chgData name="Ghada Abozaid" userId="7d6ea24f333e66c0" providerId="LiveId" clId="{CBE7554C-087E-8C4B-B43F-320359E90D1E}" dt="2022-05-05T21:57:43.371" v="556" actId="1036"/>
          <ac:cxnSpMkLst>
            <pc:docMk/>
            <pc:sldMk cId="2123683444" sldId="270"/>
            <ac:cxnSpMk id="20" creationId="{0F800097-B9D1-6346-AA2F-F7C8790A12BE}"/>
          </ac:cxnSpMkLst>
        </pc:cxnChg>
      </pc:sldChg>
      <pc:sldChg chg="ord">
        <pc:chgData name="Ghada Abozaid" userId="7d6ea24f333e66c0" providerId="LiveId" clId="{CBE7554C-087E-8C4B-B43F-320359E90D1E}" dt="2022-04-28T09:00:57.367" v="362" actId="20578"/>
        <pc:sldMkLst>
          <pc:docMk/>
          <pc:sldMk cId="2124766366" sldId="273"/>
        </pc:sldMkLst>
      </pc:sldChg>
      <pc:sldChg chg="modSp mod">
        <pc:chgData name="Ghada Abozaid" userId="7d6ea24f333e66c0" providerId="LiveId" clId="{CBE7554C-087E-8C4B-B43F-320359E90D1E}" dt="2022-05-05T21:58:19.923" v="563" actId="1076"/>
        <pc:sldMkLst>
          <pc:docMk/>
          <pc:sldMk cId="2922420171" sldId="277"/>
        </pc:sldMkLst>
        <pc:spChg chg="mod">
          <ac:chgData name="Ghada Abozaid" userId="7d6ea24f333e66c0" providerId="LiveId" clId="{CBE7554C-087E-8C4B-B43F-320359E90D1E}" dt="2022-05-05T21:58:19.923" v="563" actId="1076"/>
          <ac:spMkLst>
            <pc:docMk/>
            <pc:sldMk cId="2922420171" sldId="277"/>
            <ac:spMk id="2" creationId="{9991E4B7-EF10-6149-831F-416D543DB2E2}"/>
          </ac:spMkLst>
        </pc:spChg>
      </pc:sldChg>
      <pc:sldChg chg="addSp delSp modSp mod">
        <pc:chgData name="Ghada Abozaid" userId="7d6ea24f333e66c0" providerId="LiveId" clId="{CBE7554C-087E-8C4B-B43F-320359E90D1E}" dt="2022-05-05T21:58:29.836" v="566" actId="478"/>
        <pc:sldMkLst>
          <pc:docMk/>
          <pc:sldMk cId="197714832" sldId="278"/>
        </pc:sldMkLst>
        <pc:spChg chg="del mod">
          <ac:chgData name="Ghada Abozaid" userId="7d6ea24f333e66c0" providerId="LiveId" clId="{CBE7554C-087E-8C4B-B43F-320359E90D1E}" dt="2022-05-05T21:58:26.312" v="565" actId="478"/>
          <ac:spMkLst>
            <pc:docMk/>
            <pc:sldMk cId="197714832" sldId="278"/>
            <ac:spMk id="2" creationId="{3D8F48F3-DDE4-FA45-B176-D0AE6A632C9E}"/>
          </ac:spMkLst>
        </pc:spChg>
        <pc:spChg chg="mod">
          <ac:chgData name="Ghada Abozaid" userId="7d6ea24f333e66c0" providerId="LiveId" clId="{CBE7554C-087E-8C4B-B43F-320359E90D1E}" dt="2022-05-05T21:58:08.374" v="560" actId="1076"/>
          <ac:spMkLst>
            <pc:docMk/>
            <pc:sldMk cId="197714832" sldId="278"/>
            <ac:spMk id="3" creationId="{ED17E93B-3BF6-4048-838C-F2C956EE8F75}"/>
          </ac:spMkLst>
        </pc:spChg>
        <pc:spChg chg="add mod">
          <ac:chgData name="Ghada Abozaid" userId="7d6ea24f333e66c0" providerId="LiveId" clId="{CBE7554C-087E-8C4B-B43F-320359E90D1E}" dt="2022-05-05T21:58:23.418" v="564"/>
          <ac:spMkLst>
            <pc:docMk/>
            <pc:sldMk cId="197714832" sldId="278"/>
            <ac:spMk id="7" creationId="{02F6ED2E-08C4-08FE-0D4B-32F26C9FA8A2}"/>
          </ac:spMkLst>
        </pc:spChg>
        <pc:spChg chg="add del mod">
          <ac:chgData name="Ghada Abozaid" userId="7d6ea24f333e66c0" providerId="LiveId" clId="{CBE7554C-087E-8C4B-B43F-320359E90D1E}" dt="2022-05-05T21:58:29.836" v="566" actId="478"/>
          <ac:spMkLst>
            <pc:docMk/>
            <pc:sldMk cId="197714832" sldId="278"/>
            <ac:spMk id="9" creationId="{2AB87F4F-4C4C-5B4B-5F1C-32A23AD60C36}"/>
          </ac:spMkLst>
        </pc:spChg>
        <pc:graphicFrameChg chg="modGraphic">
          <ac:chgData name="Ghada Abozaid" userId="7d6ea24f333e66c0" providerId="LiveId" clId="{CBE7554C-087E-8C4B-B43F-320359E90D1E}" dt="2022-04-27T23:16:44.647" v="142" actId="20577"/>
          <ac:graphicFrameMkLst>
            <pc:docMk/>
            <pc:sldMk cId="197714832" sldId="278"/>
            <ac:graphicFrameMk id="6" creationId="{B12FFF8C-BF78-A64C-9DC1-02BDDBAE4546}"/>
          </ac:graphicFrameMkLst>
        </pc:graphicFrameChg>
      </pc:sldChg>
      <pc:sldChg chg="modSp del mod">
        <pc:chgData name="Ghada Abozaid" userId="7d6ea24f333e66c0" providerId="LiveId" clId="{CBE7554C-087E-8C4B-B43F-320359E90D1E}" dt="2022-05-05T22:00:09.445" v="577" actId="2696"/>
        <pc:sldMkLst>
          <pc:docMk/>
          <pc:sldMk cId="2074075594" sldId="280"/>
        </pc:sldMkLst>
        <pc:spChg chg="mod">
          <ac:chgData name="Ghada Abozaid" userId="7d6ea24f333e66c0" providerId="LiveId" clId="{CBE7554C-087E-8C4B-B43F-320359E90D1E}" dt="2022-05-05T21:59:43.318" v="573" actId="21"/>
          <ac:spMkLst>
            <pc:docMk/>
            <pc:sldMk cId="2074075594" sldId="280"/>
            <ac:spMk id="2" creationId="{B4E0BE50-D376-0A45-BED3-38801F011CC6}"/>
          </ac:spMkLst>
        </pc:spChg>
        <pc:spChg chg="mod">
          <ac:chgData name="Ghada Abozaid" userId="7d6ea24f333e66c0" providerId="LiveId" clId="{CBE7554C-087E-8C4B-B43F-320359E90D1E}" dt="2022-05-05T21:59:50.428" v="575" actId="21"/>
          <ac:spMkLst>
            <pc:docMk/>
            <pc:sldMk cId="2074075594" sldId="280"/>
            <ac:spMk id="3" creationId="{30DC76B5-FF36-9648-A838-857580288568}"/>
          </ac:spMkLst>
        </pc:spChg>
      </pc:sldChg>
      <pc:sldChg chg="modSp mod">
        <pc:chgData name="Ghada Abozaid" userId="7d6ea24f333e66c0" providerId="LiveId" clId="{CBE7554C-087E-8C4B-B43F-320359E90D1E}" dt="2022-04-28T00:57:50.746" v="209" actId="20577"/>
        <pc:sldMkLst>
          <pc:docMk/>
          <pc:sldMk cId="3214920550" sldId="284"/>
        </pc:sldMkLst>
        <pc:spChg chg="mod">
          <ac:chgData name="Ghada Abozaid" userId="7d6ea24f333e66c0" providerId="LiveId" clId="{CBE7554C-087E-8C4B-B43F-320359E90D1E}" dt="2022-04-28T00:57:50.746" v="209" actId="20577"/>
          <ac:spMkLst>
            <pc:docMk/>
            <pc:sldMk cId="3214920550" sldId="284"/>
            <ac:spMk id="8" creationId="{B6BE6218-41F8-6745-9254-808112357D2F}"/>
          </ac:spMkLst>
        </pc:spChg>
        <pc:spChg chg="mod">
          <ac:chgData name="Ghada Abozaid" userId="7d6ea24f333e66c0" providerId="LiveId" clId="{CBE7554C-087E-8C4B-B43F-320359E90D1E}" dt="2022-04-28T00:54:23.794" v="155" actId="14100"/>
          <ac:spMkLst>
            <pc:docMk/>
            <pc:sldMk cId="3214920550" sldId="284"/>
            <ac:spMk id="10" creationId="{AE0EA592-61DB-B545-958C-58CCAF1BAD9E}"/>
          </ac:spMkLst>
        </pc:spChg>
      </pc:sldChg>
      <pc:sldChg chg="modSp add mod">
        <pc:chgData name="Ghada Abozaid" userId="7d6ea24f333e66c0" providerId="LiveId" clId="{CBE7554C-087E-8C4B-B43F-320359E90D1E}" dt="2022-04-28T01:20:07.714" v="359" actId="113"/>
        <pc:sldMkLst>
          <pc:docMk/>
          <pc:sldMk cId="2298058815" sldId="285"/>
        </pc:sldMkLst>
        <pc:spChg chg="mod">
          <ac:chgData name="Ghada Abozaid" userId="7d6ea24f333e66c0" providerId="LiveId" clId="{CBE7554C-087E-8C4B-B43F-320359E90D1E}" dt="2022-04-28T01:20:07.714" v="359" actId="113"/>
          <ac:spMkLst>
            <pc:docMk/>
            <pc:sldMk cId="2298058815" sldId="285"/>
            <ac:spMk id="8" creationId="{B6BE6218-41F8-6745-9254-808112357D2F}"/>
          </ac:spMkLst>
        </pc:spChg>
      </pc:sldChg>
      <pc:sldChg chg="modSp add mod">
        <pc:chgData name="Ghada Abozaid" userId="7d6ea24f333e66c0" providerId="LiveId" clId="{CBE7554C-087E-8C4B-B43F-320359E90D1E}" dt="2022-04-28T00:57:12.386" v="197" actId="14100"/>
        <pc:sldMkLst>
          <pc:docMk/>
          <pc:sldMk cId="3739043798" sldId="286"/>
        </pc:sldMkLst>
        <pc:spChg chg="mod">
          <ac:chgData name="Ghada Abozaid" userId="7d6ea24f333e66c0" providerId="LiveId" clId="{CBE7554C-087E-8C4B-B43F-320359E90D1E}" dt="2022-04-28T00:57:12.386" v="197" actId="14100"/>
          <ac:spMkLst>
            <pc:docMk/>
            <pc:sldMk cId="3739043798" sldId="286"/>
            <ac:spMk id="8" creationId="{B6BE6218-41F8-6745-9254-808112357D2F}"/>
          </ac:spMkLst>
        </pc:spChg>
        <pc:picChg chg="mod">
          <ac:chgData name="Ghada Abozaid" userId="7d6ea24f333e66c0" providerId="LiveId" clId="{CBE7554C-087E-8C4B-B43F-320359E90D1E}" dt="2022-04-28T00:56:24.829" v="192" actId="1076"/>
          <ac:picMkLst>
            <pc:docMk/>
            <pc:sldMk cId="3739043798" sldId="286"/>
            <ac:picMk id="6146" creationId="{32B8A193-AE98-4741-84F3-8F4A93020101}"/>
          </ac:picMkLst>
        </pc:picChg>
      </pc:sldChg>
      <pc:sldChg chg="addSp modSp add mod">
        <pc:chgData name="Ghada Abozaid" userId="7d6ea24f333e66c0" providerId="LiveId" clId="{CBE7554C-087E-8C4B-B43F-320359E90D1E}" dt="2022-04-28T01:19:50.453" v="356" actId="1035"/>
        <pc:sldMkLst>
          <pc:docMk/>
          <pc:sldMk cId="3194810791" sldId="287"/>
        </pc:sldMkLst>
        <pc:spChg chg="add mod">
          <ac:chgData name="Ghada Abozaid" userId="7d6ea24f333e66c0" providerId="LiveId" clId="{CBE7554C-087E-8C4B-B43F-320359E90D1E}" dt="2022-04-28T01:19:50.453" v="356" actId="1035"/>
          <ac:spMkLst>
            <pc:docMk/>
            <pc:sldMk cId="3194810791" sldId="287"/>
            <ac:spMk id="7" creationId="{D73605F1-8D26-E351-741C-8E99298D8D20}"/>
          </ac:spMkLst>
        </pc:spChg>
        <pc:spChg chg="mod">
          <ac:chgData name="Ghada Abozaid" userId="7d6ea24f333e66c0" providerId="LiveId" clId="{CBE7554C-087E-8C4B-B43F-320359E90D1E}" dt="2022-04-28T01:19:43.488" v="351" actId="255"/>
          <ac:spMkLst>
            <pc:docMk/>
            <pc:sldMk cId="3194810791" sldId="287"/>
            <ac:spMk id="8" creationId="{B6BE6218-41F8-6745-9254-808112357D2F}"/>
          </ac:spMkLst>
        </pc:spChg>
        <pc:picChg chg="mod">
          <ac:chgData name="Ghada Abozaid" userId="7d6ea24f333e66c0" providerId="LiveId" clId="{CBE7554C-087E-8C4B-B43F-320359E90D1E}" dt="2022-04-28T01:08:11.868" v="301" actId="14100"/>
          <ac:picMkLst>
            <pc:docMk/>
            <pc:sldMk cId="3194810791" sldId="287"/>
            <ac:picMk id="6146" creationId="{32B8A193-AE98-4741-84F3-8F4A93020101}"/>
          </ac:picMkLst>
        </pc:picChg>
      </pc:sldChg>
      <pc:sldChg chg="modSp new del mod">
        <pc:chgData name="Ghada Abozaid" userId="7d6ea24f333e66c0" providerId="LiveId" clId="{CBE7554C-087E-8C4B-B43F-320359E90D1E}" dt="2022-04-28T01:05:45.004" v="259" actId="2696"/>
        <pc:sldMkLst>
          <pc:docMk/>
          <pc:sldMk cId="3314322074" sldId="287"/>
        </pc:sldMkLst>
        <pc:spChg chg="mod">
          <ac:chgData name="Ghada Abozaid" userId="7d6ea24f333e66c0" providerId="LiveId" clId="{CBE7554C-087E-8C4B-B43F-320359E90D1E}" dt="2022-04-28T01:03:33.373" v="258" actId="27636"/>
          <ac:spMkLst>
            <pc:docMk/>
            <pc:sldMk cId="3314322074" sldId="287"/>
            <ac:spMk id="3" creationId="{8C9890D4-7C0F-32EF-E5FA-0C5E05197C68}"/>
          </ac:spMkLst>
        </pc:spChg>
      </pc:sldChg>
      <pc:sldChg chg="add ord">
        <pc:chgData name="Ghada Abozaid" userId="7d6ea24f333e66c0" providerId="LiveId" clId="{CBE7554C-087E-8C4B-B43F-320359E90D1E}" dt="2022-05-05T21:56:33.760" v="525" actId="20578"/>
        <pc:sldMkLst>
          <pc:docMk/>
          <pc:sldMk cId="4122207914" sldId="288"/>
        </pc:sldMkLst>
      </pc:sldChg>
      <pc:sldChg chg="addSp delSp modSp add mod">
        <pc:chgData name="Ghada Abozaid" userId="7d6ea24f333e66c0" providerId="LiveId" clId="{CBE7554C-087E-8C4B-B43F-320359E90D1E}" dt="2022-05-05T21:53:12.671" v="476" actId="1035"/>
        <pc:sldMkLst>
          <pc:docMk/>
          <pc:sldMk cId="3616075134" sldId="289"/>
        </pc:sldMkLst>
        <pc:spChg chg="del">
          <ac:chgData name="Ghada Abozaid" userId="7d6ea24f333e66c0" providerId="LiveId" clId="{CBE7554C-087E-8C4B-B43F-320359E90D1E}" dt="2022-05-05T21:52:13.967" v="396" actId="478"/>
          <ac:spMkLst>
            <pc:docMk/>
            <pc:sldMk cId="3616075134" sldId="289"/>
            <ac:spMk id="2" creationId="{735158EA-099F-2D46-B1ED-EE1685F7DBEF}"/>
          </ac:spMkLst>
        </pc:spChg>
        <pc:spChg chg="del">
          <ac:chgData name="Ghada Abozaid" userId="7d6ea24f333e66c0" providerId="LiveId" clId="{CBE7554C-087E-8C4B-B43F-320359E90D1E}" dt="2022-05-05T21:52:17.170" v="397" actId="478"/>
          <ac:spMkLst>
            <pc:docMk/>
            <pc:sldMk cId="3616075134" sldId="289"/>
            <ac:spMk id="3" creationId="{0AABB408-1BF4-CC45-9BB9-5DBAF2C846F1}"/>
          </ac:spMkLst>
        </pc:spChg>
        <pc:spChg chg="mod">
          <ac:chgData name="Ghada Abozaid" userId="7d6ea24f333e66c0" providerId="LiveId" clId="{CBE7554C-087E-8C4B-B43F-320359E90D1E}" dt="2022-05-05T21:53:12.671" v="476" actId="1035"/>
          <ac:spMkLst>
            <pc:docMk/>
            <pc:sldMk cId="3616075134" sldId="289"/>
            <ac:spMk id="4" creationId="{4F7FF6F7-A744-2109-B7BC-2B0D6605D0F1}"/>
          </ac:spMkLst>
        </pc:spChg>
        <pc:spChg chg="add del mod">
          <ac:chgData name="Ghada Abozaid" userId="7d6ea24f333e66c0" providerId="LiveId" clId="{CBE7554C-087E-8C4B-B43F-320359E90D1E}" dt="2022-05-05T21:52:25.708" v="400" actId="478"/>
          <ac:spMkLst>
            <pc:docMk/>
            <pc:sldMk cId="3616075134" sldId="289"/>
            <ac:spMk id="9" creationId="{EAC15BE3-BFD7-5C40-2A7B-7E444A2E984A}"/>
          </ac:spMkLst>
        </pc:spChg>
        <pc:spChg chg="add del mod">
          <ac:chgData name="Ghada Abozaid" userId="7d6ea24f333e66c0" providerId="LiveId" clId="{CBE7554C-087E-8C4B-B43F-320359E90D1E}" dt="2022-05-05T21:52:31.479" v="401" actId="478"/>
          <ac:spMkLst>
            <pc:docMk/>
            <pc:sldMk cId="3616075134" sldId="289"/>
            <ac:spMk id="11" creationId="{342BB85E-BA58-4609-23B9-DECA2080B6CA}"/>
          </ac:spMkLst>
        </pc:spChg>
        <pc:picChg chg="mod">
          <ac:chgData name="Ghada Abozaid" userId="7d6ea24f333e66c0" providerId="LiveId" clId="{CBE7554C-087E-8C4B-B43F-320359E90D1E}" dt="2022-05-05T21:51:29.122" v="390" actId="166"/>
          <ac:picMkLst>
            <pc:docMk/>
            <pc:sldMk cId="3616075134" sldId="289"/>
            <ac:picMk id="5" creationId="{B2D2A4C4-9E42-3ADD-F94B-5358DBF36AB4}"/>
          </ac:picMkLst>
        </pc:picChg>
        <pc:picChg chg="add del mod">
          <ac:chgData name="Ghada Abozaid" userId="7d6ea24f333e66c0" providerId="LiveId" clId="{CBE7554C-087E-8C4B-B43F-320359E90D1E}" dt="2022-05-05T21:52:11.656" v="395" actId="21"/>
          <ac:picMkLst>
            <pc:docMk/>
            <pc:sldMk cId="3616075134" sldId="289"/>
            <ac:picMk id="7" creationId="{31D08F80-52C2-A3A3-6E60-DFC778AF8AC2}"/>
          </ac:picMkLst>
        </pc:picChg>
        <pc:picChg chg="add mod">
          <ac:chgData name="Ghada Abozaid" userId="7d6ea24f333e66c0" providerId="LiveId" clId="{CBE7554C-087E-8C4B-B43F-320359E90D1E}" dt="2022-05-05T21:52:22.321" v="399" actId="167"/>
          <ac:picMkLst>
            <pc:docMk/>
            <pc:sldMk cId="3616075134" sldId="289"/>
            <ac:picMk id="12" creationId="{4009B00E-DD02-DA61-BCBD-6B17DA2584D3}"/>
          </ac:picMkLst>
        </pc:picChg>
      </pc:sldChg>
      <pc:sldChg chg="addSp delSp modSp add mod">
        <pc:chgData name="Ghada Abozaid" userId="7d6ea24f333e66c0" providerId="LiveId" clId="{CBE7554C-087E-8C4B-B43F-320359E90D1E}" dt="2022-05-05T21:55:04.455" v="504"/>
        <pc:sldMkLst>
          <pc:docMk/>
          <pc:sldMk cId="532383403" sldId="290"/>
        </pc:sldMkLst>
        <pc:spChg chg="mod">
          <ac:chgData name="Ghada Abozaid" userId="7d6ea24f333e66c0" providerId="LiveId" clId="{CBE7554C-087E-8C4B-B43F-320359E90D1E}" dt="2022-05-05T21:54:34.446" v="498"/>
          <ac:spMkLst>
            <pc:docMk/>
            <pc:sldMk cId="532383403" sldId="290"/>
            <ac:spMk id="2" creationId="{A7AFFCEB-8DA7-684C-A2BF-74B3A7DB0D39}"/>
          </ac:spMkLst>
        </pc:spChg>
        <pc:spChg chg="mod">
          <ac:chgData name="Ghada Abozaid" userId="7d6ea24f333e66c0" providerId="LiveId" clId="{CBE7554C-087E-8C4B-B43F-320359E90D1E}" dt="2022-05-05T21:54:56.664" v="501" actId="20577"/>
          <ac:spMkLst>
            <pc:docMk/>
            <pc:sldMk cId="532383403" sldId="290"/>
            <ac:spMk id="3" creationId="{5D62FF8B-B1DD-5D41-8667-D15A679150DC}"/>
          </ac:spMkLst>
        </pc:spChg>
        <pc:spChg chg="del">
          <ac:chgData name="Ghada Abozaid" userId="7d6ea24f333e66c0" providerId="LiveId" clId="{CBE7554C-087E-8C4B-B43F-320359E90D1E}" dt="2022-05-05T21:55:03.746" v="503" actId="478"/>
          <ac:spMkLst>
            <pc:docMk/>
            <pc:sldMk cId="532383403" sldId="290"/>
            <ac:spMk id="7" creationId="{1031E43F-A085-C448-93F5-819C1F066545}"/>
          </ac:spMkLst>
        </pc:spChg>
        <pc:spChg chg="add mod">
          <ac:chgData name="Ghada Abozaid" userId="7d6ea24f333e66c0" providerId="LiveId" clId="{CBE7554C-087E-8C4B-B43F-320359E90D1E}" dt="2022-05-05T21:55:04.455" v="504"/>
          <ac:spMkLst>
            <pc:docMk/>
            <pc:sldMk cId="532383403" sldId="290"/>
            <ac:spMk id="9" creationId="{6C5B7250-B83C-C67C-CFBD-46A164694313}"/>
          </ac:spMkLst>
        </pc:spChg>
      </pc:sldChg>
      <pc:sldChg chg="delSp modSp add mod modNotesTx">
        <pc:chgData name="Ghada Abozaid" userId="7d6ea24f333e66c0" providerId="LiveId" clId="{CBE7554C-087E-8C4B-B43F-320359E90D1E}" dt="2022-05-05T21:55:48.982" v="512" actId="478"/>
        <pc:sldMkLst>
          <pc:docMk/>
          <pc:sldMk cId="2036565181" sldId="291"/>
        </pc:sldMkLst>
        <pc:spChg chg="mod">
          <ac:chgData name="Ghada Abozaid" userId="7d6ea24f333e66c0" providerId="LiveId" clId="{CBE7554C-087E-8C4B-B43F-320359E90D1E}" dt="2022-05-05T21:55:39.140" v="509"/>
          <ac:spMkLst>
            <pc:docMk/>
            <pc:sldMk cId="2036565181" sldId="291"/>
            <ac:spMk id="2" creationId="{A7AFFCEB-8DA7-684C-A2BF-74B3A7DB0D39}"/>
          </ac:spMkLst>
        </pc:spChg>
        <pc:spChg chg="mod">
          <ac:chgData name="Ghada Abozaid" userId="7d6ea24f333e66c0" providerId="LiveId" clId="{CBE7554C-087E-8C4B-B43F-320359E90D1E}" dt="2022-05-05T21:55:46.119" v="511"/>
          <ac:spMkLst>
            <pc:docMk/>
            <pc:sldMk cId="2036565181" sldId="291"/>
            <ac:spMk id="3" creationId="{5D62FF8B-B1DD-5D41-8667-D15A679150DC}"/>
          </ac:spMkLst>
        </pc:spChg>
        <pc:spChg chg="del">
          <ac:chgData name="Ghada Abozaid" userId="7d6ea24f333e66c0" providerId="LiveId" clId="{CBE7554C-087E-8C4B-B43F-320359E90D1E}" dt="2022-05-05T21:55:48.982" v="512" actId="478"/>
          <ac:spMkLst>
            <pc:docMk/>
            <pc:sldMk cId="2036565181" sldId="291"/>
            <ac:spMk id="9" creationId="{6C5B7250-B83C-C67C-CFBD-46A164694313}"/>
          </ac:spMkLst>
        </pc:spChg>
      </pc:sldChg>
      <pc:sldChg chg="modSp add mod">
        <pc:chgData name="Ghada Abozaid" userId="7d6ea24f333e66c0" providerId="LiveId" clId="{CBE7554C-087E-8C4B-B43F-320359E90D1E}" dt="2022-05-05T21:56:15.955" v="522"/>
        <pc:sldMkLst>
          <pc:docMk/>
          <pc:sldMk cId="851950257" sldId="292"/>
        </pc:sldMkLst>
        <pc:spChg chg="mod">
          <ac:chgData name="Ghada Abozaid" userId="7d6ea24f333e66c0" providerId="LiveId" clId="{CBE7554C-087E-8C4B-B43F-320359E90D1E}" dt="2022-05-05T21:56:08.364" v="520" actId="27636"/>
          <ac:spMkLst>
            <pc:docMk/>
            <pc:sldMk cId="851950257" sldId="292"/>
            <ac:spMk id="2" creationId="{A7AFFCEB-8DA7-684C-A2BF-74B3A7DB0D39}"/>
          </ac:spMkLst>
        </pc:spChg>
        <pc:spChg chg="mod">
          <ac:chgData name="Ghada Abozaid" userId="7d6ea24f333e66c0" providerId="LiveId" clId="{CBE7554C-087E-8C4B-B43F-320359E90D1E}" dt="2022-05-05T21:56:15.955" v="522"/>
          <ac:spMkLst>
            <pc:docMk/>
            <pc:sldMk cId="851950257" sldId="292"/>
            <ac:spMk id="3" creationId="{5D62FF8B-B1DD-5D41-8667-D15A679150DC}"/>
          </ac:spMkLst>
        </pc:spChg>
      </pc:sldChg>
      <pc:sldChg chg="modSp add mod">
        <pc:chgData name="Ghada Abozaid" userId="7d6ea24f333e66c0" providerId="LiveId" clId="{CBE7554C-087E-8C4B-B43F-320359E90D1E}" dt="2022-05-05T21:57:10.540" v="534" actId="1076"/>
        <pc:sldMkLst>
          <pc:docMk/>
          <pc:sldMk cId="2366682223" sldId="293"/>
        </pc:sldMkLst>
        <pc:spChg chg="mod">
          <ac:chgData name="Ghada Abozaid" userId="7d6ea24f333e66c0" providerId="LiveId" clId="{CBE7554C-087E-8C4B-B43F-320359E90D1E}" dt="2022-05-05T21:57:08.290" v="532" actId="313"/>
          <ac:spMkLst>
            <pc:docMk/>
            <pc:sldMk cId="2366682223" sldId="293"/>
            <ac:spMk id="2" creationId="{A7AFFCEB-8DA7-684C-A2BF-74B3A7DB0D39}"/>
          </ac:spMkLst>
        </pc:spChg>
        <pc:spChg chg="mod">
          <ac:chgData name="Ghada Abozaid" userId="7d6ea24f333e66c0" providerId="LiveId" clId="{CBE7554C-087E-8C4B-B43F-320359E90D1E}" dt="2022-05-05T21:56:47.431" v="529"/>
          <ac:spMkLst>
            <pc:docMk/>
            <pc:sldMk cId="2366682223" sldId="293"/>
            <ac:spMk id="3" creationId="{5D62FF8B-B1DD-5D41-8667-D15A679150DC}"/>
          </ac:spMkLst>
        </pc:spChg>
        <pc:picChg chg="mod">
          <ac:chgData name="Ghada Abozaid" userId="7d6ea24f333e66c0" providerId="LiveId" clId="{CBE7554C-087E-8C4B-B43F-320359E90D1E}" dt="2022-05-05T21:57:10.540" v="534" actId="1076"/>
          <ac:picMkLst>
            <pc:docMk/>
            <pc:sldMk cId="2366682223" sldId="293"/>
            <ac:picMk id="8" creationId="{F1A9C30B-A9EC-2FE6-E480-0DF899799FC2}"/>
          </ac:picMkLst>
        </pc:picChg>
      </pc:sldChg>
      <pc:sldChg chg="modSp add">
        <pc:chgData name="Ghada Abozaid" userId="7d6ea24f333e66c0" providerId="LiveId" clId="{CBE7554C-087E-8C4B-B43F-320359E90D1E}" dt="2022-05-05T21:59:54.069" v="576"/>
        <pc:sldMkLst>
          <pc:docMk/>
          <pc:sldMk cId="758138874" sldId="294"/>
        </pc:sldMkLst>
        <pc:spChg chg="mod">
          <ac:chgData name="Ghada Abozaid" userId="7d6ea24f333e66c0" providerId="LiveId" clId="{CBE7554C-087E-8C4B-B43F-320359E90D1E}" dt="2022-05-05T21:59:46.823" v="574"/>
          <ac:spMkLst>
            <pc:docMk/>
            <pc:sldMk cId="758138874" sldId="294"/>
            <ac:spMk id="2" creationId="{7EDA4D3D-7EBB-6649-98A3-1279B34B3784}"/>
          </ac:spMkLst>
        </pc:spChg>
        <pc:spChg chg="mod">
          <ac:chgData name="Ghada Abozaid" userId="7d6ea24f333e66c0" providerId="LiveId" clId="{CBE7554C-087E-8C4B-B43F-320359E90D1E}" dt="2022-05-05T21:59:54.069" v="576"/>
          <ac:spMkLst>
            <pc:docMk/>
            <pc:sldMk cId="758138874" sldId="294"/>
            <ac:spMk id="3" creationId="{07474F0E-660A-B848-9DA7-31AAE7F86B91}"/>
          </ac:spMkLst>
        </pc:spChg>
      </pc:sldChg>
      <pc:sldChg chg="modSp add mod modNotesTx">
        <pc:chgData name="Ghada Abozaid" userId="7d6ea24f333e66c0" providerId="LiveId" clId="{CBE7554C-087E-8C4B-B43F-320359E90D1E}" dt="2022-05-05T22:00:39.923" v="587" actId="14100"/>
        <pc:sldMkLst>
          <pc:docMk/>
          <pc:sldMk cId="3668550185" sldId="295"/>
        </pc:sldMkLst>
        <pc:spChg chg="mod">
          <ac:chgData name="Ghada Abozaid" userId="7d6ea24f333e66c0" providerId="LiveId" clId="{CBE7554C-087E-8C4B-B43F-320359E90D1E}" dt="2022-05-05T22:00:19.288" v="579"/>
          <ac:spMkLst>
            <pc:docMk/>
            <pc:sldMk cId="3668550185" sldId="295"/>
            <ac:spMk id="2" creationId="{7EDA4D3D-7EBB-6649-98A3-1279B34B3784}"/>
          </ac:spMkLst>
        </pc:spChg>
        <pc:spChg chg="mod">
          <ac:chgData name="Ghada Abozaid" userId="7d6ea24f333e66c0" providerId="LiveId" clId="{CBE7554C-087E-8C4B-B43F-320359E90D1E}" dt="2022-05-05T22:00:39.923" v="587" actId="14100"/>
          <ac:spMkLst>
            <pc:docMk/>
            <pc:sldMk cId="3668550185" sldId="295"/>
            <ac:spMk id="3" creationId="{07474F0E-660A-B848-9DA7-31AAE7F86B91}"/>
          </ac:spMkLst>
        </pc:spChg>
      </pc:sldChg>
      <pc:sldMasterChg chg="addSp modSp modSldLayout">
        <pc:chgData name="Ghada Abozaid" userId="7d6ea24f333e66c0" providerId="LiveId" clId="{CBE7554C-087E-8C4B-B43F-320359E90D1E}" dt="2022-05-05T21:49:10.948" v="373"/>
        <pc:sldMasterMkLst>
          <pc:docMk/>
          <pc:sldMasterMk cId="1152047243" sldId="2147483648"/>
        </pc:sldMasterMkLst>
        <pc:picChg chg="add mod">
          <ac:chgData name="Ghada Abozaid" userId="7d6ea24f333e66c0" providerId="LiveId" clId="{CBE7554C-087E-8C4B-B43F-320359E90D1E}" dt="2022-05-05T21:48:53.257" v="370"/>
          <ac:picMkLst>
            <pc:docMk/>
            <pc:sldMasterMk cId="1152047243" sldId="2147483648"/>
            <ac:picMk id="7" creationId="{BDC0D547-411F-E601-7E37-1EA9BD9B60A5}"/>
          </ac:picMkLst>
        </pc:picChg>
        <pc:sldLayoutChg chg="addSp modSp">
          <pc:chgData name="Ghada Abozaid" userId="7d6ea24f333e66c0" providerId="LiveId" clId="{CBE7554C-087E-8C4B-B43F-320359E90D1E}" dt="2022-05-05T21:49:05.667" v="371"/>
          <pc:sldLayoutMkLst>
            <pc:docMk/>
            <pc:sldMasterMk cId="1152047243" sldId="2147483648"/>
            <pc:sldLayoutMk cId="669770116" sldId="2147483649"/>
          </pc:sldLayoutMkLst>
          <pc:picChg chg="add mod">
            <ac:chgData name="Ghada Abozaid" userId="7d6ea24f333e66c0" providerId="LiveId" clId="{CBE7554C-087E-8C4B-B43F-320359E90D1E}" dt="2022-05-05T21:49:05.667" v="371"/>
            <ac:picMkLst>
              <pc:docMk/>
              <pc:sldMasterMk cId="1152047243" sldId="2147483648"/>
              <pc:sldLayoutMk cId="669770116" sldId="2147483649"/>
              <ac:picMk id="7" creationId="{653BFC90-0299-4469-F8A5-204BF21B0D00}"/>
            </ac:picMkLst>
          </pc:picChg>
        </pc:sldLayoutChg>
        <pc:sldLayoutChg chg="addSp modSp">
          <pc:chgData name="Ghada Abozaid" userId="7d6ea24f333e66c0" providerId="LiveId" clId="{CBE7554C-087E-8C4B-B43F-320359E90D1E}" dt="2022-05-05T21:49:08.892" v="372"/>
          <pc:sldLayoutMkLst>
            <pc:docMk/>
            <pc:sldMasterMk cId="1152047243" sldId="2147483648"/>
            <pc:sldLayoutMk cId="2934557483" sldId="2147483650"/>
          </pc:sldLayoutMkLst>
          <pc:picChg chg="add mod">
            <ac:chgData name="Ghada Abozaid" userId="7d6ea24f333e66c0" providerId="LiveId" clId="{CBE7554C-087E-8C4B-B43F-320359E90D1E}" dt="2022-05-05T21:49:08.892" v="372"/>
            <ac:picMkLst>
              <pc:docMk/>
              <pc:sldMasterMk cId="1152047243" sldId="2147483648"/>
              <pc:sldLayoutMk cId="2934557483" sldId="2147483650"/>
              <ac:picMk id="7" creationId="{E0739F4C-7BF1-65FA-BFC7-6045B1762353}"/>
            </ac:picMkLst>
          </pc:picChg>
        </pc:sldLayoutChg>
        <pc:sldLayoutChg chg="addSp modSp">
          <pc:chgData name="Ghada Abozaid" userId="7d6ea24f333e66c0" providerId="LiveId" clId="{CBE7554C-087E-8C4B-B43F-320359E90D1E}" dt="2022-05-05T21:49:10.948" v="373"/>
          <pc:sldLayoutMkLst>
            <pc:docMk/>
            <pc:sldMasterMk cId="1152047243" sldId="2147483648"/>
            <pc:sldLayoutMk cId="2154623360" sldId="2147483651"/>
          </pc:sldLayoutMkLst>
          <pc:picChg chg="add mod">
            <ac:chgData name="Ghada Abozaid" userId="7d6ea24f333e66c0" providerId="LiveId" clId="{CBE7554C-087E-8C4B-B43F-320359E90D1E}" dt="2022-05-05T21:49:10.948" v="373"/>
            <ac:picMkLst>
              <pc:docMk/>
              <pc:sldMasterMk cId="1152047243" sldId="2147483648"/>
              <pc:sldLayoutMk cId="2154623360" sldId="2147483651"/>
              <ac:picMk id="7" creationId="{9A4DAC37-7E7E-A997-A129-22EE943D39CC}"/>
            </ac:picMkLst>
          </pc:picChg>
        </pc:sldLayoutChg>
      </pc:sldMasterChg>
    </pc:docChg>
  </pc:docChgLst>
  <pc:docChgLst>
    <pc:chgData name="Ghada Abozaid" userId="7d6ea24f333e66c0" providerId="LiveId" clId="{D0F45101-FCD5-A34C-A472-E7E87225A2FC}"/>
    <pc:docChg chg="modSld">
      <pc:chgData name="Ghada Abozaid" userId="7d6ea24f333e66c0" providerId="LiveId" clId="{D0F45101-FCD5-A34C-A472-E7E87225A2FC}" dt="2022-10-13T10:27:04.737" v="82" actId="20577"/>
      <pc:docMkLst>
        <pc:docMk/>
      </pc:docMkLst>
      <pc:sldChg chg="modNotesTx">
        <pc:chgData name="Ghada Abozaid" userId="7d6ea24f333e66c0" providerId="LiveId" clId="{D0F45101-FCD5-A34C-A472-E7E87225A2FC}" dt="2022-10-13T10:27:04.737" v="82" actId="20577"/>
        <pc:sldMkLst>
          <pc:docMk/>
          <pc:sldMk cId="3616075134"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205B8-2783-9E45-9173-58C56EB49A0C}" type="datetimeFigureOut">
              <a:rPr lang="en-SA" smtClean="0"/>
              <a:t>13/10/2022 R</a:t>
            </a:fld>
            <a:endParaRPr lang="en-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094C4-71B0-0545-8914-DE305C3B9BBB}" type="slidenum">
              <a:rPr lang="en-SA" smtClean="0"/>
              <a:t>‹#›</a:t>
            </a:fld>
            <a:endParaRPr lang="en-SA"/>
          </a:p>
        </p:txBody>
      </p:sp>
    </p:spTree>
    <p:extLst>
      <p:ext uri="{BB962C8B-B14F-4D97-AF65-F5344CB8AC3E}">
        <p14:creationId xmlns:p14="http://schemas.microsoft.com/office/powerpoint/2010/main" val="195410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1</a:t>
            </a:fld>
            <a:endParaRPr lang="en-SA"/>
          </a:p>
        </p:txBody>
      </p:sp>
    </p:spTree>
    <p:extLst>
      <p:ext uri="{BB962C8B-B14F-4D97-AF65-F5344CB8AC3E}">
        <p14:creationId xmlns:p14="http://schemas.microsoft.com/office/powerpoint/2010/main" val="4275174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Saudi Ministry of Health formed a National </a:t>
            </a:r>
            <a:r>
              <a:rPr lang="en-GB" dirty="0" err="1"/>
              <a:t>Newborn</a:t>
            </a:r>
            <a:r>
              <a:rPr lang="en-GB" dirty="0"/>
              <a:t> Screening Committee </a:t>
            </a:r>
          </a:p>
          <a:p>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10</a:t>
            </a:fld>
            <a:endParaRPr lang="en-SA"/>
          </a:p>
        </p:txBody>
      </p:sp>
    </p:spTree>
    <p:extLst>
      <p:ext uri="{BB962C8B-B14F-4D97-AF65-F5344CB8AC3E}">
        <p14:creationId xmlns:p14="http://schemas.microsoft.com/office/powerpoint/2010/main" val="184597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2017 published comprehensive retrospective study </a:t>
            </a:r>
          </a:p>
          <a:p>
            <a:r>
              <a:rPr lang="en-GB"/>
              <a:t>reported </a:t>
            </a:r>
            <a:r>
              <a:rPr lang="en-GB" dirty="0"/>
              <a:t>findings </a:t>
            </a:r>
          </a:p>
          <a:p>
            <a:r>
              <a:rPr lang="en-GB" dirty="0"/>
              <a:t>A total of 743 cases: were detected where most frequently reported cases </a:t>
            </a:r>
          </a:p>
          <a:p>
            <a:endParaRPr lang="en-GB" dirty="0"/>
          </a:p>
          <a:p>
            <a:r>
              <a:rPr lang="en-GB" dirty="0"/>
              <a:t>According to </a:t>
            </a:r>
            <a:r>
              <a:rPr lang="en-GB" dirty="0" err="1"/>
              <a:t>Alfadhel</a:t>
            </a:r>
            <a:r>
              <a:rPr lang="en-GB" dirty="0"/>
              <a:t> et al. the incidence of </a:t>
            </a:r>
            <a:r>
              <a:rPr lang="en-GB" dirty="0" err="1"/>
              <a:t>newborn</a:t>
            </a:r>
            <a:r>
              <a:rPr lang="en-GB" dirty="0"/>
              <a:t> errors is one of the highest in the globe and this high incidence can be justified by the high rate of consanguineous marriages in Saudi Arabia. </a:t>
            </a:r>
          </a:p>
          <a:p>
            <a:r>
              <a:rPr lang="en-GB" dirty="0"/>
              <a:t>In addition to the high rate of consanguinity, </a:t>
            </a:r>
            <a:r>
              <a:rPr lang="en-GB" dirty="0" err="1"/>
              <a:t>Alfadhel</a:t>
            </a:r>
            <a:r>
              <a:rPr lang="en-GB" dirty="0"/>
              <a:t> et al. indicated the importance of provision of infrastructures, training, and public awareness to ensure continuity and success of the program</a:t>
            </a:r>
          </a:p>
          <a:p>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11</a:t>
            </a:fld>
            <a:endParaRPr lang="en-SA"/>
          </a:p>
        </p:txBody>
      </p:sp>
    </p:spTree>
    <p:extLst>
      <p:ext uri="{BB962C8B-B14F-4D97-AF65-F5344CB8AC3E}">
        <p14:creationId xmlns:p14="http://schemas.microsoft.com/office/powerpoint/2010/main" val="1749264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(currently called Healthy Marriage Program) involves screening individuals intending to get married,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Healthy partner would be transferred to a preventive medicine clinic for further evaluation &amp; vaccination with HBV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According to the current procedures following detecting subjects affected or carriers of these conditions, marriage of risky couples is not prevented,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current practice guidance concerning detecting a partner affected with hepatitis C or HIV is not clear and the recommended guidance is referral to a preventive medicine clinic at the hospital for further </a:t>
            </a:r>
            <a:r>
              <a:rPr lang="en-GB" sz="1200" kern="1200" dirty="0" err="1">
                <a:solidFill>
                  <a:schemeClr val="tx1"/>
                </a:solidFill>
                <a:effectLst/>
                <a:latin typeface="+mn-lt"/>
                <a:ea typeface="+mn-ea"/>
                <a:cs typeface="+mn-cs"/>
              </a:rPr>
              <a:t>consideratio</a:t>
            </a:r>
            <a:r>
              <a:rPr lang="en-GB" sz="1200" kern="1200" dirty="0">
                <a:solidFill>
                  <a:schemeClr val="tx1"/>
                </a:solidFill>
                <a:effectLst/>
                <a:latin typeface="+mn-lt"/>
                <a:ea typeface="+mn-ea"/>
                <a:cs typeface="+mn-cs"/>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12</a:t>
            </a:fld>
            <a:endParaRPr lang="en-SA"/>
          </a:p>
        </p:txBody>
      </p:sp>
    </p:spTree>
    <p:extLst>
      <p:ext uri="{BB962C8B-B14F-4D97-AF65-F5344CB8AC3E}">
        <p14:creationId xmlns:p14="http://schemas.microsoft.com/office/powerpoint/2010/main" val="3740857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2007, </a:t>
            </a:r>
            <a:r>
              <a:rPr lang="en-GB" sz="1200" kern="1200" dirty="0" err="1">
                <a:solidFill>
                  <a:schemeClr val="tx1"/>
                </a:solidFill>
                <a:effectLst/>
                <a:latin typeface="+mn-lt"/>
                <a:ea typeface="+mn-ea"/>
                <a:cs typeface="+mn-cs"/>
              </a:rPr>
              <a:t>Alhamdan</a:t>
            </a:r>
            <a:r>
              <a:rPr lang="en-GB" sz="1200" kern="1200" dirty="0">
                <a:solidFill>
                  <a:schemeClr val="tx1"/>
                </a:solidFill>
                <a:effectLst/>
                <a:latin typeface="+mn-lt"/>
                <a:ea typeface="+mn-ea"/>
                <a:cs typeface="+mn-cs"/>
              </a:rPr>
              <a:t> et 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ulliverRM"/>
              </a:rPr>
              <a:t>in 2010, Al </a:t>
            </a:r>
            <a:r>
              <a:rPr lang="en-GB" sz="1200" dirty="0" err="1">
                <a:effectLst/>
                <a:latin typeface="GulliverRM"/>
              </a:rPr>
              <a:t>Sulaiman</a:t>
            </a:r>
            <a:r>
              <a:rPr lang="en-GB" sz="1200" dirty="0">
                <a:effectLst/>
                <a:latin typeface="GulliverRM"/>
              </a:rPr>
              <a:t> et al,  129 couples (98% of risky couple proceed with marriage. cultural pressure was on one of the main reasons behind rejecting the counselling advice </a:t>
            </a:r>
            <a:endParaRPr lang="en-GB" dirty="0"/>
          </a:p>
          <a:p>
            <a:endParaRPr lang="en-SA"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reduction of proportions of risky couples who proceeded with marriage from about 90% by the end of 2005 to 73% by end of 2009 </a:t>
            </a:r>
            <a:endParaRPr lang="en-GB" dirty="0"/>
          </a:p>
          <a:p>
            <a:r>
              <a:rPr lang="en-GB" dirty="0"/>
              <a:t>reduction of proportion of identified risky couples from 2.14% by the end of 2005 to 1.13% by the end of 2009</a:t>
            </a:r>
            <a:endParaRPr lang="en-SA" dirty="0"/>
          </a:p>
          <a:p>
            <a:endParaRPr lang="en-SA" dirty="0"/>
          </a:p>
          <a:p>
            <a:r>
              <a:rPr lang="en-SA" dirty="0"/>
              <a:t>2011</a:t>
            </a:r>
          </a:p>
          <a:p>
            <a:endParaRPr lang="en-SA" dirty="0"/>
          </a:p>
          <a:p>
            <a:r>
              <a:rPr lang="en-SA" dirty="0"/>
              <a:t>2018 </a:t>
            </a:r>
          </a:p>
          <a:p>
            <a:r>
              <a:rPr lang="en-GB" dirty="0"/>
              <a:t>A</a:t>
            </a:r>
            <a:r>
              <a:rPr lang="en-SA" dirty="0"/>
              <a:t>ll have gap between study and publication </a:t>
            </a:r>
          </a:p>
        </p:txBody>
      </p:sp>
      <p:sp>
        <p:nvSpPr>
          <p:cNvPr id="4" name="Slide Number Placeholder 3"/>
          <p:cNvSpPr>
            <a:spLocks noGrp="1"/>
          </p:cNvSpPr>
          <p:nvPr>
            <p:ph type="sldNum" sz="quarter" idx="5"/>
          </p:nvPr>
        </p:nvSpPr>
        <p:spPr/>
        <p:txBody>
          <a:bodyPr/>
          <a:lstStyle/>
          <a:p>
            <a:fld id="{BE5094C4-71B0-0545-8914-DE305C3B9BBB}" type="slidenum">
              <a:rPr lang="en-SA" smtClean="0"/>
              <a:t>13</a:t>
            </a:fld>
            <a:endParaRPr lang="en-SA"/>
          </a:p>
        </p:txBody>
      </p:sp>
    </p:spTree>
    <p:extLst>
      <p:ext uri="{BB962C8B-B14F-4D97-AF65-F5344CB8AC3E}">
        <p14:creationId xmlns:p14="http://schemas.microsoft.com/office/powerpoint/2010/main" val="4165169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a:p>
        </p:txBody>
      </p:sp>
      <p:sp>
        <p:nvSpPr>
          <p:cNvPr id="4" name="Slide Number Placeholder 3"/>
          <p:cNvSpPr>
            <a:spLocks noGrp="1"/>
          </p:cNvSpPr>
          <p:nvPr>
            <p:ph type="sldNum" sz="quarter" idx="5"/>
          </p:nvPr>
        </p:nvSpPr>
        <p:spPr/>
        <p:txBody>
          <a:bodyPr/>
          <a:lstStyle/>
          <a:p>
            <a:fld id="{BE5094C4-71B0-0545-8914-DE305C3B9BBB}" type="slidenum">
              <a:rPr lang="en-SA" smtClean="0"/>
              <a:t>14</a:t>
            </a:fld>
            <a:endParaRPr lang="en-SA"/>
          </a:p>
        </p:txBody>
      </p:sp>
    </p:spTree>
    <p:extLst>
      <p:ext uri="{BB962C8B-B14F-4D97-AF65-F5344CB8AC3E}">
        <p14:creationId xmlns:p14="http://schemas.microsoft.com/office/powerpoint/2010/main" val="185684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15</a:t>
            </a:fld>
            <a:endParaRPr lang="en-SA"/>
          </a:p>
        </p:txBody>
      </p:sp>
    </p:spTree>
    <p:extLst>
      <p:ext uri="{BB962C8B-B14F-4D97-AF65-F5344CB8AC3E}">
        <p14:creationId xmlns:p14="http://schemas.microsoft.com/office/powerpoint/2010/main" val="1886315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 process of seeking screening for breast cancer is not clear,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2015 El </a:t>
            </a:r>
            <a:r>
              <a:rPr lang="en-GB" sz="1200" kern="1200" dirty="0" err="1">
                <a:solidFill>
                  <a:schemeClr val="tx1"/>
                </a:solidFill>
                <a:effectLst/>
                <a:latin typeface="+mn-lt"/>
                <a:ea typeface="+mn-ea"/>
                <a:cs typeface="+mn-cs"/>
              </a:rPr>
              <a:t>Bcheraoui</a:t>
            </a:r>
            <a:r>
              <a:rPr lang="en-GB" sz="1200" kern="1200" dirty="0">
                <a:solidFill>
                  <a:schemeClr val="tx1"/>
                </a:solidFill>
                <a:effectLst/>
                <a:latin typeface="+mn-lt"/>
                <a:ea typeface="+mn-ea"/>
                <a:cs typeface="+mn-cs"/>
              </a:rPr>
              <a:t> et al. reported that among 1135 women who were aged 50 and older, 92% of them reported never having a mammogram  The low participation rate can be partially explained by extreme lack of information concerning available screening services for breast cancer. </a:t>
            </a:r>
            <a:endParaRPr lang="en-GB" dirty="0"/>
          </a:p>
          <a:p>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16</a:t>
            </a:fld>
            <a:endParaRPr lang="en-SA"/>
          </a:p>
        </p:txBody>
      </p:sp>
    </p:spTree>
    <p:extLst>
      <p:ext uri="{BB962C8B-B14F-4D97-AF65-F5344CB8AC3E}">
        <p14:creationId xmlns:p14="http://schemas.microsoft.com/office/powerpoint/2010/main" val="941433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2013, Saudi Ministry of Health published the findings of the Saudi Health Interview Survey. This was a house-hold survey covering all administrative regions in the kingdom involving a sample of 10,827 where data concerning,, and were collected. According to the survey, prevalence </a:t>
            </a:r>
          </a:p>
          <a:p>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17</a:t>
            </a:fld>
            <a:endParaRPr lang="en-SA"/>
          </a:p>
        </p:txBody>
      </p:sp>
    </p:spTree>
    <p:extLst>
      <p:ext uri="{BB962C8B-B14F-4D97-AF65-F5344CB8AC3E}">
        <p14:creationId xmlns:p14="http://schemas.microsoft.com/office/powerpoint/2010/main" val="3396325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ulliverRM"/>
              </a:rPr>
              <a:t>According to the World Health Organization, non- communicable disease accounts for 73% of mortality of Saudis where more than one third of mortalities are attributed to cardio- vascular diseases [</a:t>
            </a:r>
            <a:r>
              <a:rPr lang="en-GB" sz="1200" dirty="0">
                <a:solidFill>
                  <a:srgbClr val="007FAA"/>
                </a:solidFill>
                <a:effectLst/>
                <a:latin typeface="GulliverRM"/>
              </a:rPr>
              <a:t>31</a:t>
            </a:r>
            <a:r>
              <a:rPr lang="en-GB" sz="1200" dirty="0">
                <a:effectLst/>
                <a:latin typeface="GulliverRM"/>
              </a:rPr>
              <a:t>]. Obesity, raised blood pressure, and diabetes are main risk factors for development of cardiovascular diseases among Saudis. Despite increased prevalence and high health and economic burden, screening policy for these risk factors among Saudis is currently not available and only public awareness days are organized on yearly </a:t>
            </a:r>
            <a:r>
              <a:rPr lang="en-GB" sz="1200" dirty="0" err="1">
                <a:effectLst/>
                <a:latin typeface="GulliverRM"/>
              </a:rPr>
              <a:t>basi</a:t>
            </a:r>
            <a:r>
              <a:rPr lang="en-GB" sz="1200" dirty="0">
                <a:effectLst/>
                <a:latin typeface="GulliverRM"/>
              </a:rPr>
              <a:t> </a:t>
            </a:r>
            <a:endParaRPr lang="en-GB" dirty="0"/>
          </a:p>
          <a:p>
            <a:endParaRPr lang="en-SA" dirty="0"/>
          </a:p>
          <a:p>
            <a:endParaRPr lang="en-SA" dirty="0"/>
          </a:p>
          <a:p>
            <a:r>
              <a:rPr lang="en-GB" dirty="0"/>
              <a:t>Obesity, raised blood pressure, and diabetes are main risk factors for development of cardiovascular diseases among Saudis. </a:t>
            </a:r>
          </a:p>
          <a:p>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18</a:t>
            </a:fld>
            <a:endParaRPr lang="en-SA"/>
          </a:p>
        </p:txBody>
      </p:sp>
    </p:spTree>
    <p:extLst>
      <p:ext uri="{BB962C8B-B14F-4D97-AF65-F5344CB8AC3E}">
        <p14:creationId xmlns:p14="http://schemas.microsoft.com/office/powerpoint/2010/main" val="1857864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Saudi MOH launched a small scale community- based interventional program called (The Crown Health Project) in Al-</a:t>
            </a:r>
            <a:r>
              <a:rPr lang="en-GB" sz="1200" kern="1200" dirty="0" err="1">
                <a:solidFill>
                  <a:schemeClr val="tx1"/>
                </a:solidFill>
                <a:effectLst/>
                <a:latin typeface="+mn-lt"/>
                <a:ea typeface="+mn-ea"/>
                <a:cs typeface="+mn-cs"/>
              </a:rPr>
              <a:t>Jouf</a:t>
            </a:r>
            <a:r>
              <a:rPr lang="en-GB" sz="1200" kern="1200" dirty="0">
                <a:solidFill>
                  <a:schemeClr val="tx1"/>
                </a:solidFill>
                <a:effectLst/>
                <a:latin typeface="+mn-lt"/>
                <a:ea typeface="+mn-ea"/>
                <a:cs typeface="+mn-cs"/>
              </a:rPr>
              <a:t> region. </a:t>
            </a:r>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19</a:t>
            </a:fld>
            <a:endParaRPr lang="en-SA"/>
          </a:p>
        </p:txBody>
      </p:sp>
    </p:spTree>
    <p:extLst>
      <p:ext uri="{BB962C8B-B14F-4D97-AF65-F5344CB8AC3E}">
        <p14:creationId xmlns:p14="http://schemas.microsoft.com/office/powerpoint/2010/main" val="128221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a:p>
        </p:txBody>
      </p:sp>
      <p:sp>
        <p:nvSpPr>
          <p:cNvPr id="4" name="Slide Number Placeholder 3"/>
          <p:cNvSpPr>
            <a:spLocks noGrp="1"/>
          </p:cNvSpPr>
          <p:nvPr>
            <p:ph type="sldNum" sz="quarter" idx="5"/>
          </p:nvPr>
        </p:nvSpPr>
        <p:spPr/>
        <p:txBody>
          <a:bodyPr/>
          <a:lstStyle/>
          <a:p>
            <a:fld id="{BE5094C4-71B0-0545-8914-DE305C3B9BBB}" type="slidenum">
              <a:rPr lang="en-SA" smtClean="0"/>
              <a:t>2</a:t>
            </a:fld>
            <a:endParaRPr lang="en-SA"/>
          </a:p>
        </p:txBody>
      </p:sp>
    </p:spTree>
    <p:extLst>
      <p:ext uri="{BB962C8B-B14F-4D97-AF65-F5344CB8AC3E}">
        <p14:creationId xmlns:p14="http://schemas.microsoft.com/office/powerpoint/2010/main" val="2423028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Saudi MOH launched a small scale community- based interventional program called (The Crown Health Project) in Al-</a:t>
            </a:r>
            <a:r>
              <a:rPr lang="en-GB" sz="1200" kern="1200" dirty="0" err="1">
                <a:solidFill>
                  <a:schemeClr val="tx1"/>
                </a:solidFill>
                <a:effectLst/>
                <a:latin typeface="+mn-lt"/>
                <a:ea typeface="+mn-ea"/>
                <a:cs typeface="+mn-cs"/>
              </a:rPr>
              <a:t>Jouf</a:t>
            </a:r>
            <a:r>
              <a:rPr lang="en-GB" sz="1200" kern="1200" dirty="0">
                <a:solidFill>
                  <a:schemeClr val="tx1"/>
                </a:solidFill>
                <a:effectLst/>
                <a:latin typeface="+mn-lt"/>
                <a:ea typeface="+mn-ea"/>
                <a:cs typeface="+mn-cs"/>
              </a:rPr>
              <a:t> region. </a:t>
            </a:r>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20</a:t>
            </a:fld>
            <a:endParaRPr lang="en-SA"/>
          </a:p>
        </p:txBody>
      </p:sp>
    </p:spTree>
    <p:extLst>
      <p:ext uri="{BB962C8B-B14F-4D97-AF65-F5344CB8AC3E}">
        <p14:creationId xmlns:p14="http://schemas.microsoft.com/office/powerpoint/2010/main" val="3534647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Saudi MOH launched a small scale community- based interventional program called (The Crown Health Project) in Al-</a:t>
            </a:r>
            <a:r>
              <a:rPr lang="en-GB" sz="1200" kern="1200" dirty="0" err="1">
                <a:solidFill>
                  <a:schemeClr val="tx1"/>
                </a:solidFill>
                <a:effectLst/>
                <a:latin typeface="+mn-lt"/>
                <a:ea typeface="+mn-ea"/>
                <a:cs typeface="+mn-cs"/>
              </a:rPr>
              <a:t>Jouf</a:t>
            </a:r>
            <a:r>
              <a:rPr lang="en-GB" sz="1200" kern="1200" dirty="0">
                <a:solidFill>
                  <a:schemeClr val="tx1"/>
                </a:solidFill>
                <a:effectLst/>
                <a:latin typeface="+mn-lt"/>
                <a:ea typeface="+mn-ea"/>
                <a:cs typeface="+mn-cs"/>
              </a:rPr>
              <a:t> region. </a:t>
            </a:r>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21</a:t>
            </a:fld>
            <a:endParaRPr lang="en-SA"/>
          </a:p>
        </p:txBody>
      </p:sp>
    </p:spTree>
    <p:extLst>
      <p:ext uri="{BB962C8B-B14F-4D97-AF65-F5344CB8AC3E}">
        <p14:creationId xmlns:p14="http://schemas.microsoft.com/office/powerpoint/2010/main" val="1679234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Saudi MOH launched a small scale community- based interventional program called (The Crown Health Project) in Al-</a:t>
            </a:r>
            <a:r>
              <a:rPr lang="en-GB" sz="1200" kern="1200" dirty="0" err="1">
                <a:solidFill>
                  <a:schemeClr val="tx1"/>
                </a:solidFill>
                <a:effectLst/>
                <a:latin typeface="+mn-lt"/>
                <a:ea typeface="+mn-ea"/>
                <a:cs typeface="+mn-cs"/>
              </a:rPr>
              <a:t>Jouf</a:t>
            </a:r>
            <a:r>
              <a:rPr lang="en-GB" sz="1200" kern="1200" dirty="0">
                <a:solidFill>
                  <a:schemeClr val="tx1"/>
                </a:solidFill>
                <a:effectLst/>
                <a:latin typeface="+mn-lt"/>
                <a:ea typeface="+mn-ea"/>
                <a:cs typeface="+mn-cs"/>
              </a:rPr>
              <a:t> region. </a:t>
            </a:r>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22</a:t>
            </a:fld>
            <a:endParaRPr lang="en-SA"/>
          </a:p>
        </p:txBody>
      </p:sp>
    </p:spTree>
    <p:extLst>
      <p:ext uri="{BB962C8B-B14F-4D97-AF65-F5344CB8AC3E}">
        <p14:creationId xmlns:p14="http://schemas.microsoft.com/office/powerpoint/2010/main" val="3644702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a:p>
        </p:txBody>
      </p:sp>
      <p:sp>
        <p:nvSpPr>
          <p:cNvPr id="4" name="Slide Number Placeholder 3"/>
          <p:cNvSpPr>
            <a:spLocks noGrp="1"/>
          </p:cNvSpPr>
          <p:nvPr>
            <p:ph type="sldNum" sz="quarter" idx="5"/>
          </p:nvPr>
        </p:nvSpPr>
        <p:spPr/>
        <p:txBody>
          <a:bodyPr/>
          <a:lstStyle/>
          <a:p>
            <a:fld id="{BE5094C4-71B0-0545-8914-DE305C3B9BBB}" type="slidenum">
              <a:rPr lang="en-SA" smtClean="0"/>
              <a:t>23</a:t>
            </a:fld>
            <a:endParaRPr lang="en-SA"/>
          </a:p>
        </p:txBody>
      </p:sp>
    </p:spTree>
    <p:extLst>
      <p:ext uri="{BB962C8B-B14F-4D97-AF65-F5344CB8AC3E}">
        <p14:creationId xmlns:p14="http://schemas.microsoft.com/office/powerpoint/2010/main" val="2025972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feasibility, access and cost of screening programs</a:t>
            </a:r>
          </a:p>
          <a:p>
            <a:r>
              <a:rPr lang="en-GB" dirty="0"/>
              <a:t>he effectiveness of premarital screening is evident by reduction of proportions of risky couples who proceeded with marriage from about 90% by the end of 2005 to 73% by end of 2009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Establishment of counselling clinics is an important contributor in this reduction aiding in increased awareness of risky couples and enabling making an informed-decision.</a:t>
            </a:r>
            <a:endParaRPr lang="en-SA" dirty="0"/>
          </a:p>
          <a:p>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24</a:t>
            </a:fld>
            <a:endParaRPr lang="en-SA"/>
          </a:p>
        </p:txBody>
      </p:sp>
    </p:spTree>
    <p:extLst>
      <p:ext uri="{BB962C8B-B14F-4D97-AF65-F5344CB8AC3E}">
        <p14:creationId xmlns:p14="http://schemas.microsoft.com/office/powerpoint/2010/main" val="4096153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25</a:t>
            </a:fld>
            <a:endParaRPr lang="en-SA"/>
          </a:p>
        </p:txBody>
      </p:sp>
    </p:spTree>
    <p:extLst>
      <p:ext uri="{BB962C8B-B14F-4D97-AF65-F5344CB8AC3E}">
        <p14:creationId xmlns:p14="http://schemas.microsoft.com/office/powerpoint/2010/main" val="1185382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a:p>
        </p:txBody>
      </p:sp>
      <p:sp>
        <p:nvSpPr>
          <p:cNvPr id="4" name="Slide Number Placeholder 3"/>
          <p:cNvSpPr>
            <a:spLocks noGrp="1"/>
          </p:cNvSpPr>
          <p:nvPr>
            <p:ph type="sldNum" sz="quarter" idx="5"/>
          </p:nvPr>
        </p:nvSpPr>
        <p:spPr/>
        <p:txBody>
          <a:bodyPr/>
          <a:lstStyle/>
          <a:p>
            <a:fld id="{BE5094C4-71B0-0545-8914-DE305C3B9BBB}" type="slidenum">
              <a:rPr lang="en-SA" smtClean="0"/>
              <a:t>26</a:t>
            </a:fld>
            <a:endParaRPr lang="en-SA"/>
          </a:p>
        </p:txBody>
      </p:sp>
    </p:spTree>
    <p:extLst>
      <p:ext uri="{BB962C8B-B14F-4D97-AF65-F5344CB8AC3E}">
        <p14:creationId xmlns:p14="http://schemas.microsoft.com/office/powerpoint/2010/main" val="143588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Cambria" panose="02040503050406030204" pitchFamily="18" charset="0"/>
                <a:ea typeface="+mn-ea"/>
                <a:cs typeface="+mn-cs"/>
              </a:rPr>
              <a:t>The new Institutional Transformation and Health Care Model, which is led by the Saudi Ministry of Health, in</a:t>
            </a:r>
          </a:p>
          <a:p>
            <a:r>
              <a:rPr lang="en-GB" sz="1200" b="0" i="0" u="none" strike="noStrike" kern="1200" dirty="0">
                <a:solidFill>
                  <a:schemeClr val="tx1"/>
                </a:solidFill>
                <a:effectLst/>
                <a:latin typeface="+mn-lt"/>
                <a:ea typeface="+mn-ea"/>
                <a:cs typeface="+mn-cs"/>
              </a:rPr>
              <a:t>Success of the new Health Care Model in Saudi Arabia is only possible when considering assessment of factors influencing national prevalence of health risk factors and early detection of chronic diseases.</a:t>
            </a:r>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3</a:t>
            </a:fld>
            <a:endParaRPr lang="en-SA"/>
          </a:p>
        </p:txBody>
      </p:sp>
    </p:spTree>
    <p:extLst>
      <p:ext uri="{BB962C8B-B14F-4D97-AF65-F5344CB8AC3E}">
        <p14:creationId xmlns:p14="http://schemas.microsoft.com/office/powerpoint/2010/main" val="338721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criteria were related to </a:t>
            </a:r>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4</a:t>
            </a:fld>
            <a:endParaRPr lang="en-SA"/>
          </a:p>
        </p:txBody>
      </p:sp>
    </p:spTree>
    <p:extLst>
      <p:ext uri="{BB962C8B-B14F-4D97-AF65-F5344CB8AC3E}">
        <p14:creationId xmlns:p14="http://schemas.microsoft.com/office/powerpoint/2010/main" val="58947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advancement of screening tools, especially with regards to genetic testing, these criteria have been revisited by </a:t>
            </a:r>
            <a:r>
              <a:rPr lang="en-GB" dirty="0" err="1"/>
              <a:t>Andermann</a:t>
            </a:r>
            <a:r>
              <a:rPr lang="en-GB" dirty="0"/>
              <a:t> et al. to suggest more specific criteria</a:t>
            </a:r>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5</a:t>
            </a:fld>
            <a:endParaRPr lang="en-SA"/>
          </a:p>
        </p:txBody>
      </p:sp>
    </p:spTree>
    <p:extLst>
      <p:ext uri="{BB962C8B-B14F-4D97-AF65-F5344CB8AC3E}">
        <p14:creationId xmlns:p14="http://schemas.microsoft.com/office/powerpoint/2010/main" val="349787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Prevalence of diseases and risk factors vary between populations and countries. </a:t>
            </a:r>
            <a:endParaRPr lang="en-SA"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be justified by</a:t>
            </a:r>
          </a:p>
          <a:p>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6</a:t>
            </a:fld>
            <a:endParaRPr lang="en-SA"/>
          </a:p>
        </p:txBody>
      </p:sp>
    </p:spTree>
    <p:extLst>
      <p:ext uri="{BB962C8B-B14F-4D97-AF65-F5344CB8AC3E}">
        <p14:creationId xmlns:p14="http://schemas.microsoft.com/office/powerpoint/2010/main" val="362931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(currently called Healthy Marriage Program) involves screening individuals intending to get married,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131 </a:t>
            </a:r>
            <a:r>
              <a:rPr lang="en-GB" sz="1200" kern="1200" dirty="0" err="1">
                <a:solidFill>
                  <a:schemeClr val="tx1"/>
                </a:solidFill>
                <a:effectLst/>
                <a:latin typeface="+mn-lt"/>
                <a:ea typeface="+mn-ea"/>
                <a:cs typeface="+mn-cs"/>
              </a:rPr>
              <a:t>centers</a:t>
            </a:r>
            <a:r>
              <a:rPr lang="en-GB" sz="1200" kern="1200" dirty="0">
                <a:solidFill>
                  <a:schemeClr val="tx1"/>
                </a:solidFill>
                <a:effectLst/>
                <a:latin typeface="+mn-lt"/>
                <a:ea typeface="+mn-ea"/>
                <a:cs typeface="+mn-cs"/>
              </a:rPr>
              <a:t> in MOH hospitals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epidemiological situation of hemoglobinopathies in Saudi Arabia was the review by El-</a:t>
            </a:r>
            <a:r>
              <a:rPr lang="en-GB" sz="1200" kern="1200" dirty="0" err="1">
                <a:solidFill>
                  <a:schemeClr val="tx1"/>
                </a:solidFill>
                <a:effectLst/>
                <a:latin typeface="+mn-lt"/>
                <a:ea typeface="+mn-ea"/>
                <a:cs typeface="+mn-cs"/>
              </a:rPr>
              <a:t>Hazmi</a:t>
            </a:r>
            <a:r>
              <a:rPr lang="en-GB" sz="1200" kern="1200" dirty="0">
                <a:solidFill>
                  <a:schemeClr val="tx1"/>
                </a:solidFill>
                <a:effectLst/>
                <a:latin typeface="+mn-lt"/>
                <a:ea typeface="+mn-ea"/>
                <a:cs typeface="+mn-cs"/>
              </a:rPr>
              <a:t>, published in 2004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endemicity of malaria aided in increasing prevalence of hemoglobinopathies, such as sickle cell disease and thalassemia in certain regions in the country. With the advancement of transportation systems, movement of Saudi citizens to other regions in the country facilitated spread of these blood disorders all over the kingdom, mandating establishment of a national screening program for hemoglobinopathies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Three studies were found where screening for congenital anomalies and inborn error of metabolism was performed for </a:t>
            </a:r>
            <a:r>
              <a:rPr lang="en-GB" sz="1200" kern="1200" dirty="0" err="1">
                <a:solidFill>
                  <a:schemeClr val="tx1"/>
                </a:solidFill>
                <a:effectLst/>
                <a:latin typeface="+mn-lt"/>
                <a:ea typeface="+mn-ea"/>
                <a:cs typeface="+mn-cs"/>
              </a:rPr>
              <a:t>newborns</a:t>
            </a:r>
            <a:r>
              <a:rPr lang="en-GB" sz="1200" kern="1200" dirty="0">
                <a:solidFill>
                  <a:schemeClr val="tx1"/>
                </a:solidFill>
                <a:effectLst/>
                <a:latin typeface="+mn-lt"/>
                <a:ea typeface="+mn-ea"/>
                <a:cs typeface="+mn-cs"/>
              </a:rPr>
              <a:t> between 1980 and 1999 [16–18]. The findings of these investigations recommended establishment of a Saudi </a:t>
            </a:r>
            <a:r>
              <a:rPr lang="en-GB" sz="1200" kern="1200" dirty="0" err="1">
                <a:solidFill>
                  <a:schemeClr val="tx1"/>
                </a:solidFill>
                <a:effectLst/>
                <a:latin typeface="+mn-lt"/>
                <a:ea typeface="+mn-ea"/>
                <a:cs typeface="+mn-cs"/>
              </a:rPr>
              <a:t>newborn</a:t>
            </a:r>
            <a:r>
              <a:rPr lang="en-GB" sz="1200" kern="1200" dirty="0">
                <a:solidFill>
                  <a:schemeClr val="tx1"/>
                </a:solidFill>
                <a:effectLst/>
                <a:latin typeface="+mn-lt"/>
                <a:ea typeface="+mn-ea"/>
                <a:cs typeface="+mn-cs"/>
              </a:rPr>
              <a:t> screening program.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a:t>
            </a:r>
            <a:r>
              <a:rPr lang="en-GB" sz="1200" kern="1200" dirty="0" err="1">
                <a:solidFill>
                  <a:schemeClr val="tx1"/>
                </a:solidFill>
                <a:effectLst/>
                <a:latin typeface="+mn-lt"/>
                <a:ea typeface="+mn-ea"/>
                <a:cs typeface="+mn-cs"/>
              </a:rPr>
              <a:t>newborns</a:t>
            </a:r>
            <a:r>
              <a:rPr lang="en-GB" sz="1200" kern="1200" dirty="0">
                <a:solidFill>
                  <a:schemeClr val="tx1"/>
                </a:solidFill>
                <a:effectLst/>
                <a:latin typeface="+mn-lt"/>
                <a:ea typeface="+mn-ea"/>
                <a:cs typeface="+mn-cs"/>
              </a:rPr>
              <a:t> within 24–72 h of delivery,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183 hospitals all over the kingdom [8]. Upon its establishment,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7</a:t>
            </a:fld>
            <a:endParaRPr lang="en-SA"/>
          </a:p>
        </p:txBody>
      </p:sp>
    </p:spTree>
    <p:extLst>
      <p:ext uri="{BB962C8B-B14F-4D97-AF65-F5344CB8AC3E}">
        <p14:creationId xmlns:p14="http://schemas.microsoft.com/office/powerpoint/2010/main" val="302254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Saudi Ministry of Health formed a National </a:t>
            </a:r>
            <a:r>
              <a:rPr lang="en-GB" dirty="0" err="1"/>
              <a:t>Newborn</a:t>
            </a:r>
            <a:r>
              <a:rPr lang="en-GB" dirty="0"/>
              <a:t> Screening Committee </a:t>
            </a:r>
          </a:p>
          <a:p>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8</a:t>
            </a:fld>
            <a:endParaRPr lang="en-SA"/>
          </a:p>
        </p:txBody>
      </p:sp>
    </p:spTree>
    <p:extLst>
      <p:ext uri="{BB962C8B-B14F-4D97-AF65-F5344CB8AC3E}">
        <p14:creationId xmlns:p14="http://schemas.microsoft.com/office/powerpoint/2010/main" val="1615531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(currently called Healthy Marriage Program) involves screening individuals intending to get married,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131 </a:t>
            </a:r>
            <a:r>
              <a:rPr lang="en-GB" sz="1200" kern="1200" dirty="0" err="1">
                <a:solidFill>
                  <a:schemeClr val="tx1"/>
                </a:solidFill>
                <a:effectLst/>
                <a:latin typeface="+mn-lt"/>
                <a:ea typeface="+mn-ea"/>
                <a:cs typeface="+mn-cs"/>
              </a:rPr>
              <a:t>centers</a:t>
            </a:r>
            <a:r>
              <a:rPr lang="en-GB" sz="1200" kern="1200" dirty="0">
                <a:solidFill>
                  <a:schemeClr val="tx1"/>
                </a:solidFill>
                <a:effectLst/>
                <a:latin typeface="+mn-lt"/>
                <a:ea typeface="+mn-ea"/>
                <a:cs typeface="+mn-cs"/>
              </a:rPr>
              <a:t> in MOH hospitals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epidemiological situation of hemoglobinopathies in Saudi Arabia was the review by El-</a:t>
            </a:r>
            <a:r>
              <a:rPr lang="en-GB" sz="1200" kern="1200" dirty="0" err="1">
                <a:solidFill>
                  <a:schemeClr val="tx1"/>
                </a:solidFill>
                <a:effectLst/>
                <a:latin typeface="+mn-lt"/>
                <a:ea typeface="+mn-ea"/>
                <a:cs typeface="+mn-cs"/>
              </a:rPr>
              <a:t>Hazmi</a:t>
            </a:r>
            <a:r>
              <a:rPr lang="en-GB" sz="1200" kern="1200" dirty="0">
                <a:solidFill>
                  <a:schemeClr val="tx1"/>
                </a:solidFill>
                <a:effectLst/>
                <a:latin typeface="+mn-lt"/>
                <a:ea typeface="+mn-ea"/>
                <a:cs typeface="+mn-cs"/>
              </a:rPr>
              <a:t>, published in 2004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endemicity of malaria aided in increasing prevalence of hemoglobinopathies, such as sickle cell disease and thalassemia in certain regions in the country. With the advancement of transportation systems, movement of Saudi citizens to other regions in the country facilitated spread of these blood disorders all over the kingdom, mandating establishment of a national screening program for hemoglobinopathies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Three studies were found where screening for congenital anomalies and inborn error of metabolism was performed for </a:t>
            </a:r>
            <a:r>
              <a:rPr lang="en-GB" sz="1200" kern="1200" dirty="0" err="1">
                <a:solidFill>
                  <a:schemeClr val="tx1"/>
                </a:solidFill>
                <a:effectLst/>
                <a:latin typeface="+mn-lt"/>
                <a:ea typeface="+mn-ea"/>
                <a:cs typeface="+mn-cs"/>
              </a:rPr>
              <a:t>newborns</a:t>
            </a:r>
            <a:r>
              <a:rPr lang="en-GB" sz="1200" kern="1200" dirty="0">
                <a:solidFill>
                  <a:schemeClr val="tx1"/>
                </a:solidFill>
                <a:effectLst/>
                <a:latin typeface="+mn-lt"/>
                <a:ea typeface="+mn-ea"/>
                <a:cs typeface="+mn-cs"/>
              </a:rPr>
              <a:t> between 1980 and 1999 [16–18]. The findings of these investigations recommended establishment of a Saudi </a:t>
            </a:r>
            <a:r>
              <a:rPr lang="en-GB" sz="1200" kern="1200" dirty="0" err="1">
                <a:solidFill>
                  <a:schemeClr val="tx1"/>
                </a:solidFill>
                <a:effectLst/>
                <a:latin typeface="+mn-lt"/>
                <a:ea typeface="+mn-ea"/>
                <a:cs typeface="+mn-cs"/>
              </a:rPr>
              <a:t>newborn</a:t>
            </a:r>
            <a:r>
              <a:rPr lang="en-GB" sz="1200" kern="1200" dirty="0">
                <a:solidFill>
                  <a:schemeClr val="tx1"/>
                </a:solidFill>
                <a:effectLst/>
                <a:latin typeface="+mn-lt"/>
                <a:ea typeface="+mn-ea"/>
                <a:cs typeface="+mn-cs"/>
              </a:rPr>
              <a:t> screening program.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a:t>
            </a:r>
            <a:r>
              <a:rPr lang="en-GB" sz="1200" kern="1200" dirty="0" err="1">
                <a:solidFill>
                  <a:schemeClr val="tx1"/>
                </a:solidFill>
                <a:effectLst/>
                <a:latin typeface="+mn-lt"/>
                <a:ea typeface="+mn-ea"/>
                <a:cs typeface="+mn-cs"/>
              </a:rPr>
              <a:t>newborns</a:t>
            </a:r>
            <a:r>
              <a:rPr lang="en-GB" sz="1200" kern="1200" dirty="0">
                <a:solidFill>
                  <a:schemeClr val="tx1"/>
                </a:solidFill>
                <a:effectLst/>
                <a:latin typeface="+mn-lt"/>
                <a:ea typeface="+mn-ea"/>
                <a:cs typeface="+mn-cs"/>
              </a:rPr>
              <a:t> within 24–72 h of delivery,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183 hospitals all over the kingdom [8]. Upon its establishment,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SA" dirty="0"/>
          </a:p>
        </p:txBody>
      </p:sp>
      <p:sp>
        <p:nvSpPr>
          <p:cNvPr id="4" name="Slide Number Placeholder 3"/>
          <p:cNvSpPr>
            <a:spLocks noGrp="1"/>
          </p:cNvSpPr>
          <p:nvPr>
            <p:ph type="sldNum" sz="quarter" idx="5"/>
          </p:nvPr>
        </p:nvSpPr>
        <p:spPr/>
        <p:txBody>
          <a:bodyPr/>
          <a:lstStyle/>
          <a:p>
            <a:fld id="{BE5094C4-71B0-0545-8914-DE305C3B9BBB}" type="slidenum">
              <a:rPr lang="en-SA" smtClean="0"/>
              <a:t>9</a:t>
            </a:fld>
            <a:endParaRPr lang="en-SA"/>
          </a:p>
        </p:txBody>
      </p:sp>
    </p:spTree>
    <p:extLst>
      <p:ext uri="{BB962C8B-B14F-4D97-AF65-F5344CB8AC3E}">
        <p14:creationId xmlns:p14="http://schemas.microsoft.com/office/powerpoint/2010/main" val="834818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F5A5-EE69-764E-AAD4-EF4A5921803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A"/>
          </a:p>
        </p:txBody>
      </p:sp>
      <p:sp>
        <p:nvSpPr>
          <p:cNvPr id="3" name="Subtitle 2">
            <a:extLst>
              <a:ext uri="{FF2B5EF4-FFF2-40B4-BE49-F238E27FC236}">
                <a16:creationId xmlns:a16="http://schemas.microsoft.com/office/drawing/2014/main" id="{3C507F94-75A3-314A-AE25-EA41DD4AE9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A"/>
          </a:p>
        </p:txBody>
      </p:sp>
      <p:sp>
        <p:nvSpPr>
          <p:cNvPr id="4" name="Date Placeholder 3">
            <a:extLst>
              <a:ext uri="{FF2B5EF4-FFF2-40B4-BE49-F238E27FC236}">
                <a16:creationId xmlns:a16="http://schemas.microsoft.com/office/drawing/2014/main" id="{BBDE2E39-B369-1043-B4E0-0C84E3309ABD}"/>
              </a:ext>
            </a:extLst>
          </p:cNvPr>
          <p:cNvSpPr>
            <a:spLocks noGrp="1"/>
          </p:cNvSpPr>
          <p:nvPr>
            <p:ph type="dt" sz="half" idx="10"/>
          </p:nvPr>
        </p:nvSpPr>
        <p:spPr/>
        <p:txBody>
          <a:bodyPr/>
          <a:lstStyle/>
          <a:p>
            <a:fld id="{6981FDBD-CDBF-CD45-AD8C-374684E48A58}" type="datetime1">
              <a:rPr lang="en-US" smtClean="0"/>
              <a:t>10/13/22</a:t>
            </a:fld>
            <a:endParaRPr lang="en-SA"/>
          </a:p>
        </p:txBody>
      </p:sp>
      <p:sp>
        <p:nvSpPr>
          <p:cNvPr id="5" name="Footer Placeholder 4">
            <a:extLst>
              <a:ext uri="{FF2B5EF4-FFF2-40B4-BE49-F238E27FC236}">
                <a16:creationId xmlns:a16="http://schemas.microsoft.com/office/drawing/2014/main" id="{A7FCC27B-4D7C-5A47-951A-3369E84DE5E0}"/>
              </a:ext>
            </a:extLst>
          </p:cNvPr>
          <p:cNvSpPr>
            <a:spLocks noGrp="1"/>
          </p:cNvSpPr>
          <p:nvPr>
            <p:ph type="ftr" sz="quarter" idx="11"/>
          </p:nvPr>
        </p:nvSpPr>
        <p:spPr/>
        <p:txBody>
          <a:bodyPr/>
          <a:lstStyle/>
          <a:p>
            <a:r>
              <a:rPr lang="en-GB"/>
              <a:t>National screening programs in Saudi Arabia (2019)</a:t>
            </a:r>
            <a:endParaRPr lang="en-SA"/>
          </a:p>
        </p:txBody>
      </p:sp>
      <p:sp>
        <p:nvSpPr>
          <p:cNvPr id="6" name="Slide Number Placeholder 5">
            <a:extLst>
              <a:ext uri="{FF2B5EF4-FFF2-40B4-BE49-F238E27FC236}">
                <a16:creationId xmlns:a16="http://schemas.microsoft.com/office/drawing/2014/main" id="{7F36EA1A-18C7-604D-8DB4-C94BA74002E3}"/>
              </a:ext>
            </a:extLst>
          </p:cNvPr>
          <p:cNvSpPr>
            <a:spLocks noGrp="1"/>
          </p:cNvSpPr>
          <p:nvPr>
            <p:ph type="sldNum" sz="quarter" idx="12"/>
          </p:nvPr>
        </p:nvSpPr>
        <p:spPr/>
        <p:txBody>
          <a:bodyPr/>
          <a:lstStyle/>
          <a:p>
            <a:fld id="{75F2314C-9641-5E4D-B5D0-E6F6EECA0514}" type="slidenum">
              <a:rPr lang="en-SA" smtClean="0"/>
              <a:t>‹#›</a:t>
            </a:fld>
            <a:endParaRPr lang="en-SA"/>
          </a:p>
        </p:txBody>
      </p:sp>
      <p:pic>
        <p:nvPicPr>
          <p:cNvPr id="7" name="Picture 6" descr="A picture containing text&#10;&#10;Description automatically generated">
            <a:extLst>
              <a:ext uri="{FF2B5EF4-FFF2-40B4-BE49-F238E27FC236}">
                <a16:creationId xmlns:a16="http://schemas.microsoft.com/office/drawing/2014/main" id="{653BFC90-0299-4469-F8A5-204BF21B0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82" y="230188"/>
            <a:ext cx="2154940" cy="1075946"/>
          </a:xfrm>
          <a:prstGeom prst="rect">
            <a:avLst/>
          </a:prstGeom>
        </p:spPr>
      </p:pic>
    </p:spTree>
    <p:extLst>
      <p:ext uri="{BB962C8B-B14F-4D97-AF65-F5344CB8AC3E}">
        <p14:creationId xmlns:p14="http://schemas.microsoft.com/office/powerpoint/2010/main" val="66977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66FA-5FB7-0B46-9B3A-279B96ED3BEA}"/>
              </a:ext>
            </a:extLst>
          </p:cNvPr>
          <p:cNvSpPr>
            <a:spLocks noGrp="1"/>
          </p:cNvSpPr>
          <p:nvPr>
            <p:ph type="title"/>
          </p:nvPr>
        </p:nvSpPr>
        <p:spPr/>
        <p:txBody>
          <a:bodyPr/>
          <a:lstStyle/>
          <a:p>
            <a:r>
              <a:rPr lang="en-GB"/>
              <a:t>Click to edit Master title style</a:t>
            </a:r>
            <a:endParaRPr lang="en-SA"/>
          </a:p>
        </p:txBody>
      </p:sp>
      <p:sp>
        <p:nvSpPr>
          <p:cNvPr id="3" name="Vertical Text Placeholder 2">
            <a:extLst>
              <a:ext uri="{FF2B5EF4-FFF2-40B4-BE49-F238E27FC236}">
                <a16:creationId xmlns:a16="http://schemas.microsoft.com/office/drawing/2014/main" id="{9CD2006D-EDCA-8843-9780-07BADD57FA9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A"/>
          </a:p>
        </p:txBody>
      </p:sp>
      <p:sp>
        <p:nvSpPr>
          <p:cNvPr id="4" name="Date Placeholder 3">
            <a:extLst>
              <a:ext uri="{FF2B5EF4-FFF2-40B4-BE49-F238E27FC236}">
                <a16:creationId xmlns:a16="http://schemas.microsoft.com/office/drawing/2014/main" id="{52D0E409-FDE3-A64F-B1DF-201A092D4CB0}"/>
              </a:ext>
            </a:extLst>
          </p:cNvPr>
          <p:cNvSpPr>
            <a:spLocks noGrp="1"/>
          </p:cNvSpPr>
          <p:nvPr>
            <p:ph type="dt" sz="half" idx="10"/>
          </p:nvPr>
        </p:nvSpPr>
        <p:spPr/>
        <p:txBody>
          <a:bodyPr/>
          <a:lstStyle/>
          <a:p>
            <a:fld id="{38FAC89D-53DB-4843-8B3A-F6F6F6130AB1}" type="datetime1">
              <a:rPr lang="en-US" smtClean="0"/>
              <a:t>10/13/22</a:t>
            </a:fld>
            <a:endParaRPr lang="en-SA"/>
          </a:p>
        </p:txBody>
      </p:sp>
      <p:sp>
        <p:nvSpPr>
          <p:cNvPr id="5" name="Footer Placeholder 4">
            <a:extLst>
              <a:ext uri="{FF2B5EF4-FFF2-40B4-BE49-F238E27FC236}">
                <a16:creationId xmlns:a16="http://schemas.microsoft.com/office/drawing/2014/main" id="{E497B627-9D55-4B4E-A23E-FE8D4F172D9A}"/>
              </a:ext>
            </a:extLst>
          </p:cNvPr>
          <p:cNvSpPr>
            <a:spLocks noGrp="1"/>
          </p:cNvSpPr>
          <p:nvPr>
            <p:ph type="ftr" sz="quarter" idx="11"/>
          </p:nvPr>
        </p:nvSpPr>
        <p:spPr/>
        <p:txBody>
          <a:bodyPr/>
          <a:lstStyle/>
          <a:p>
            <a:r>
              <a:rPr lang="en-GB"/>
              <a:t>National screening programs in Saudi Arabia (2019)</a:t>
            </a:r>
            <a:endParaRPr lang="en-SA"/>
          </a:p>
        </p:txBody>
      </p:sp>
      <p:sp>
        <p:nvSpPr>
          <p:cNvPr id="6" name="Slide Number Placeholder 5">
            <a:extLst>
              <a:ext uri="{FF2B5EF4-FFF2-40B4-BE49-F238E27FC236}">
                <a16:creationId xmlns:a16="http://schemas.microsoft.com/office/drawing/2014/main" id="{FB87B87A-2295-404A-800C-DF29BC18DE54}"/>
              </a:ext>
            </a:extLst>
          </p:cNvPr>
          <p:cNvSpPr>
            <a:spLocks noGrp="1"/>
          </p:cNvSpPr>
          <p:nvPr>
            <p:ph type="sldNum" sz="quarter" idx="12"/>
          </p:nvPr>
        </p:nvSpPr>
        <p:spPr/>
        <p:txBody>
          <a:bodyPr/>
          <a:lstStyle/>
          <a:p>
            <a:fld id="{75F2314C-9641-5E4D-B5D0-E6F6EECA0514}" type="slidenum">
              <a:rPr lang="en-SA" smtClean="0"/>
              <a:t>‹#›</a:t>
            </a:fld>
            <a:endParaRPr lang="en-SA"/>
          </a:p>
        </p:txBody>
      </p:sp>
    </p:spTree>
    <p:extLst>
      <p:ext uri="{BB962C8B-B14F-4D97-AF65-F5344CB8AC3E}">
        <p14:creationId xmlns:p14="http://schemas.microsoft.com/office/powerpoint/2010/main" val="158639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272F78-C471-3A41-A24B-8E6AB5476A0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A"/>
          </a:p>
        </p:txBody>
      </p:sp>
      <p:sp>
        <p:nvSpPr>
          <p:cNvPr id="3" name="Vertical Text Placeholder 2">
            <a:extLst>
              <a:ext uri="{FF2B5EF4-FFF2-40B4-BE49-F238E27FC236}">
                <a16:creationId xmlns:a16="http://schemas.microsoft.com/office/drawing/2014/main" id="{234EDE4C-D46A-D74A-8A46-CFFDEF56805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A"/>
          </a:p>
        </p:txBody>
      </p:sp>
      <p:sp>
        <p:nvSpPr>
          <p:cNvPr id="4" name="Date Placeholder 3">
            <a:extLst>
              <a:ext uri="{FF2B5EF4-FFF2-40B4-BE49-F238E27FC236}">
                <a16:creationId xmlns:a16="http://schemas.microsoft.com/office/drawing/2014/main" id="{60E55A1C-681A-5648-8122-570E9BD78BA7}"/>
              </a:ext>
            </a:extLst>
          </p:cNvPr>
          <p:cNvSpPr>
            <a:spLocks noGrp="1"/>
          </p:cNvSpPr>
          <p:nvPr>
            <p:ph type="dt" sz="half" idx="10"/>
          </p:nvPr>
        </p:nvSpPr>
        <p:spPr/>
        <p:txBody>
          <a:bodyPr/>
          <a:lstStyle/>
          <a:p>
            <a:fld id="{837DA48C-490C-C44F-86AE-4E624DCEDA23}" type="datetime1">
              <a:rPr lang="en-US" smtClean="0"/>
              <a:t>10/13/22</a:t>
            </a:fld>
            <a:endParaRPr lang="en-SA"/>
          </a:p>
        </p:txBody>
      </p:sp>
      <p:sp>
        <p:nvSpPr>
          <p:cNvPr id="5" name="Footer Placeholder 4">
            <a:extLst>
              <a:ext uri="{FF2B5EF4-FFF2-40B4-BE49-F238E27FC236}">
                <a16:creationId xmlns:a16="http://schemas.microsoft.com/office/drawing/2014/main" id="{4699A921-0124-664F-9C4A-C93EC87F647D}"/>
              </a:ext>
            </a:extLst>
          </p:cNvPr>
          <p:cNvSpPr>
            <a:spLocks noGrp="1"/>
          </p:cNvSpPr>
          <p:nvPr>
            <p:ph type="ftr" sz="quarter" idx="11"/>
          </p:nvPr>
        </p:nvSpPr>
        <p:spPr/>
        <p:txBody>
          <a:bodyPr/>
          <a:lstStyle/>
          <a:p>
            <a:r>
              <a:rPr lang="en-GB"/>
              <a:t>National screening programs in Saudi Arabia (2019)</a:t>
            </a:r>
            <a:endParaRPr lang="en-SA"/>
          </a:p>
        </p:txBody>
      </p:sp>
      <p:sp>
        <p:nvSpPr>
          <p:cNvPr id="6" name="Slide Number Placeholder 5">
            <a:extLst>
              <a:ext uri="{FF2B5EF4-FFF2-40B4-BE49-F238E27FC236}">
                <a16:creationId xmlns:a16="http://schemas.microsoft.com/office/drawing/2014/main" id="{113B2130-CB1B-FA4E-A3F0-2ED3D3608282}"/>
              </a:ext>
            </a:extLst>
          </p:cNvPr>
          <p:cNvSpPr>
            <a:spLocks noGrp="1"/>
          </p:cNvSpPr>
          <p:nvPr>
            <p:ph type="sldNum" sz="quarter" idx="12"/>
          </p:nvPr>
        </p:nvSpPr>
        <p:spPr/>
        <p:txBody>
          <a:bodyPr/>
          <a:lstStyle/>
          <a:p>
            <a:fld id="{75F2314C-9641-5E4D-B5D0-E6F6EECA0514}" type="slidenum">
              <a:rPr lang="en-SA" smtClean="0"/>
              <a:t>‹#›</a:t>
            </a:fld>
            <a:endParaRPr lang="en-SA"/>
          </a:p>
        </p:txBody>
      </p:sp>
    </p:spTree>
    <p:extLst>
      <p:ext uri="{BB962C8B-B14F-4D97-AF65-F5344CB8AC3E}">
        <p14:creationId xmlns:p14="http://schemas.microsoft.com/office/powerpoint/2010/main" val="5649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F63B6-C3DA-444B-85A5-141E63C8701E}"/>
              </a:ext>
            </a:extLst>
          </p:cNvPr>
          <p:cNvSpPr>
            <a:spLocks noGrp="1"/>
          </p:cNvSpPr>
          <p:nvPr>
            <p:ph type="title"/>
          </p:nvPr>
        </p:nvSpPr>
        <p:spPr/>
        <p:txBody>
          <a:bodyPr/>
          <a:lstStyle/>
          <a:p>
            <a:r>
              <a:rPr lang="en-GB"/>
              <a:t>Click to edit Master title style</a:t>
            </a:r>
            <a:endParaRPr lang="en-SA"/>
          </a:p>
        </p:txBody>
      </p:sp>
      <p:sp>
        <p:nvSpPr>
          <p:cNvPr id="3" name="Content Placeholder 2">
            <a:extLst>
              <a:ext uri="{FF2B5EF4-FFF2-40B4-BE49-F238E27FC236}">
                <a16:creationId xmlns:a16="http://schemas.microsoft.com/office/drawing/2014/main" id="{5A001403-9C5A-DC42-AEDF-98F7EE77B6A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A"/>
          </a:p>
        </p:txBody>
      </p:sp>
      <p:sp>
        <p:nvSpPr>
          <p:cNvPr id="4" name="Date Placeholder 3">
            <a:extLst>
              <a:ext uri="{FF2B5EF4-FFF2-40B4-BE49-F238E27FC236}">
                <a16:creationId xmlns:a16="http://schemas.microsoft.com/office/drawing/2014/main" id="{4E57BE08-8AAC-C745-87E7-A32681D58599}"/>
              </a:ext>
            </a:extLst>
          </p:cNvPr>
          <p:cNvSpPr>
            <a:spLocks noGrp="1"/>
          </p:cNvSpPr>
          <p:nvPr>
            <p:ph type="dt" sz="half" idx="10"/>
          </p:nvPr>
        </p:nvSpPr>
        <p:spPr/>
        <p:txBody>
          <a:bodyPr/>
          <a:lstStyle/>
          <a:p>
            <a:fld id="{A78FEEBC-3646-314B-B510-39CE09E12881}" type="datetime1">
              <a:rPr lang="en-US" smtClean="0"/>
              <a:t>10/13/22</a:t>
            </a:fld>
            <a:endParaRPr lang="en-SA"/>
          </a:p>
        </p:txBody>
      </p:sp>
      <p:sp>
        <p:nvSpPr>
          <p:cNvPr id="5" name="Footer Placeholder 4">
            <a:extLst>
              <a:ext uri="{FF2B5EF4-FFF2-40B4-BE49-F238E27FC236}">
                <a16:creationId xmlns:a16="http://schemas.microsoft.com/office/drawing/2014/main" id="{C513158C-1C49-D84C-842E-3FFAAFC3C1CE}"/>
              </a:ext>
            </a:extLst>
          </p:cNvPr>
          <p:cNvSpPr>
            <a:spLocks noGrp="1"/>
          </p:cNvSpPr>
          <p:nvPr>
            <p:ph type="ftr" sz="quarter" idx="11"/>
          </p:nvPr>
        </p:nvSpPr>
        <p:spPr/>
        <p:txBody>
          <a:bodyPr/>
          <a:lstStyle>
            <a:lvl1pPr>
              <a:defRPr>
                <a:solidFill>
                  <a:schemeClr val="tx1">
                    <a:lumMod val="95000"/>
                    <a:lumOff val="5000"/>
                  </a:schemeClr>
                </a:solidFill>
              </a:defRPr>
            </a:lvl1pPr>
          </a:lstStyle>
          <a:p>
            <a:r>
              <a:rPr lang="en-GB" dirty="0"/>
              <a:t>National screening programs in Saudi Arabia (2019)</a:t>
            </a:r>
            <a:endParaRPr lang="en-SA" dirty="0"/>
          </a:p>
        </p:txBody>
      </p:sp>
      <p:sp>
        <p:nvSpPr>
          <p:cNvPr id="6" name="Slide Number Placeholder 5">
            <a:extLst>
              <a:ext uri="{FF2B5EF4-FFF2-40B4-BE49-F238E27FC236}">
                <a16:creationId xmlns:a16="http://schemas.microsoft.com/office/drawing/2014/main" id="{6C619CFB-EF3D-904B-BEB3-9A28A2D596A8}"/>
              </a:ext>
            </a:extLst>
          </p:cNvPr>
          <p:cNvSpPr>
            <a:spLocks noGrp="1"/>
          </p:cNvSpPr>
          <p:nvPr>
            <p:ph type="sldNum" sz="quarter" idx="12"/>
          </p:nvPr>
        </p:nvSpPr>
        <p:spPr/>
        <p:txBody>
          <a:bodyPr/>
          <a:lstStyle/>
          <a:p>
            <a:fld id="{75F2314C-9641-5E4D-B5D0-E6F6EECA0514}" type="slidenum">
              <a:rPr lang="en-SA" smtClean="0"/>
              <a:t>‹#›</a:t>
            </a:fld>
            <a:endParaRPr lang="en-SA"/>
          </a:p>
        </p:txBody>
      </p:sp>
      <p:pic>
        <p:nvPicPr>
          <p:cNvPr id="7" name="Picture 6" descr="A picture containing text&#10;&#10;Description automatically generated">
            <a:extLst>
              <a:ext uri="{FF2B5EF4-FFF2-40B4-BE49-F238E27FC236}">
                <a16:creationId xmlns:a16="http://schemas.microsoft.com/office/drawing/2014/main" id="{E0739F4C-7BF1-65FA-BFC7-6045B17623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82" y="230188"/>
            <a:ext cx="2154940" cy="1075946"/>
          </a:xfrm>
          <a:prstGeom prst="rect">
            <a:avLst/>
          </a:prstGeom>
        </p:spPr>
      </p:pic>
    </p:spTree>
    <p:extLst>
      <p:ext uri="{BB962C8B-B14F-4D97-AF65-F5344CB8AC3E}">
        <p14:creationId xmlns:p14="http://schemas.microsoft.com/office/powerpoint/2010/main" val="293455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41E82-5B46-2841-9B5E-27E9ED113B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A"/>
          </a:p>
        </p:txBody>
      </p:sp>
      <p:sp>
        <p:nvSpPr>
          <p:cNvPr id="3" name="Text Placeholder 2">
            <a:extLst>
              <a:ext uri="{FF2B5EF4-FFF2-40B4-BE49-F238E27FC236}">
                <a16:creationId xmlns:a16="http://schemas.microsoft.com/office/drawing/2014/main" id="{632698B0-09FF-054D-AC05-4558FD6CE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957A927-1D08-C549-BC1D-36B39BFA3CC1}"/>
              </a:ext>
            </a:extLst>
          </p:cNvPr>
          <p:cNvSpPr>
            <a:spLocks noGrp="1"/>
          </p:cNvSpPr>
          <p:nvPr>
            <p:ph type="dt" sz="half" idx="10"/>
          </p:nvPr>
        </p:nvSpPr>
        <p:spPr/>
        <p:txBody>
          <a:bodyPr/>
          <a:lstStyle/>
          <a:p>
            <a:fld id="{D03589CD-903F-C741-95C7-1C9D9C8B1491}" type="datetime1">
              <a:rPr lang="en-US" smtClean="0"/>
              <a:t>10/13/22</a:t>
            </a:fld>
            <a:endParaRPr lang="en-SA"/>
          </a:p>
        </p:txBody>
      </p:sp>
      <p:sp>
        <p:nvSpPr>
          <p:cNvPr id="5" name="Footer Placeholder 4">
            <a:extLst>
              <a:ext uri="{FF2B5EF4-FFF2-40B4-BE49-F238E27FC236}">
                <a16:creationId xmlns:a16="http://schemas.microsoft.com/office/drawing/2014/main" id="{67D9CA8F-D4E6-0D49-A449-8287F7A7D970}"/>
              </a:ext>
            </a:extLst>
          </p:cNvPr>
          <p:cNvSpPr>
            <a:spLocks noGrp="1"/>
          </p:cNvSpPr>
          <p:nvPr>
            <p:ph type="ftr" sz="quarter" idx="11"/>
          </p:nvPr>
        </p:nvSpPr>
        <p:spPr/>
        <p:txBody>
          <a:bodyPr/>
          <a:lstStyle/>
          <a:p>
            <a:r>
              <a:rPr lang="en-GB"/>
              <a:t>National screening programs in Saudi Arabia (2019)</a:t>
            </a:r>
            <a:endParaRPr lang="en-SA"/>
          </a:p>
        </p:txBody>
      </p:sp>
      <p:sp>
        <p:nvSpPr>
          <p:cNvPr id="6" name="Slide Number Placeholder 5">
            <a:extLst>
              <a:ext uri="{FF2B5EF4-FFF2-40B4-BE49-F238E27FC236}">
                <a16:creationId xmlns:a16="http://schemas.microsoft.com/office/drawing/2014/main" id="{7238CA3C-8072-4B47-A30A-D7878A068669}"/>
              </a:ext>
            </a:extLst>
          </p:cNvPr>
          <p:cNvSpPr>
            <a:spLocks noGrp="1"/>
          </p:cNvSpPr>
          <p:nvPr>
            <p:ph type="sldNum" sz="quarter" idx="12"/>
          </p:nvPr>
        </p:nvSpPr>
        <p:spPr/>
        <p:txBody>
          <a:bodyPr/>
          <a:lstStyle/>
          <a:p>
            <a:fld id="{75F2314C-9641-5E4D-B5D0-E6F6EECA0514}" type="slidenum">
              <a:rPr lang="en-SA" smtClean="0"/>
              <a:t>‹#›</a:t>
            </a:fld>
            <a:endParaRPr lang="en-SA"/>
          </a:p>
        </p:txBody>
      </p:sp>
      <p:pic>
        <p:nvPicPr>
          <p:cNvPr id="7" name="Picture 6" descr="A picture containing text&#10;&#10;Description automatically generated">
            <a:extLst>
              <a:ext uri="{FF2B5EF4-FFF2-40B4-BE49-F238E27FC236}">
                <a16:creationId xmlns:a16="http://schemas.microsoft.com/office/drawing/2014/main" id="{9A4DAC37-7E7E-A997-A129-22EE943D39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82" y="230188"/>
            <a:ext cx="2154940" cy="1075946"/>
          </a:xfrm>
          <a:prstGeom prst="rect">
            <a:avLst/>
          </a:prstGeom>
        </p:spPr>
      </p:pic>
    </p:spTree>
    <p:extLst>
      <p:ext uri="{BB962C8B-B14F-4D97-AF65-F5344CB8AC3E}">
        <p14:creationId xmlns:p14="http://schemas.microsoft.com/office/powerpoint/2010/main" val="215462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2204-0890-E248-AD5F-1B5F85D197DE}"/>
              </a:ext>
            </a:extLst>
          </p:cNvPr>
          <p:cNvSpPr>
            <a:spLocks noGrp="1"/>
          </p:cNvSpPr>
          <p:nvPr>
            <p:ph type="title"/>
          </p:nvPr>
        </p:nvSpPr>
        <p:spPr/>
        <p:txBody>
          <a:bodyPr/>
          <a:lstStyle/>
          <a:p>
            <a:r>
              <a:rPr lang="en-GB"/>
              <a:t>Click to edit Master title style</a:t>
            </a:r>
            <a:endParaRPr lang="en-SA"/>
          </a:p>
        </p:txBody>
      </p:sp>
      <p:sp>
        <p:nvSpPr>
          <p:cNvPr id="3" name="Content Placeholder 2">
            <a:extLst>
              <a:ext uri="{FF2B5EF4-FFF2-40B4-BE49-F238E27FC236}">
                <a16:creationId xmlns:a16="http://schemas.microsoft.com/office/drawing/2014/main" id="{C0744463-B50A-B042-AA12-B16C19B847A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A"/>
          </a:p>
        </p:txBody>
      </p:sp>
      <p:sp>
        <p:nvSpPr>
          <p:cNvPr id="4" name="Content Placeholder 3">
            <a:extLst>
              <a:ext uri="{FF2B5EF4-FFF2-40B4-BE49-F238E27FC236}">
                <a16:creationId xmlns:a16="http://schemas.microsoft.com/office/drawing/2014/main" id="{FE7C3673-6C35-F844-ADC5-F6EE47023EC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A"/>
          </a:p>
        </p:txBody>
      </p:sp>
      <p:sp>
        <p:nvSpPr>
          <p:cNvPr id="5" name="Date Placeholder 4">
            <a:extLst>
              <a:ext uri="{FF2B5EF4-FFF2-40B4-BE49-F238E27FC236}">
                <a16:creationId xmlns:a16="http://schemas.microsoft.com/office/drawing/2014/main" id="{768AAFF2-BBB4-F747-8E7F-01A092638120}"/>
              </a:ext>
            </a:extLst>
          </p:cNvPr>
          <p:cNvSpPr>
            <a:spLocks noGrp="1"/>
          </p:cNvSpPr>
          <p:nvPr>
            <p:ph type="dt" sz="half" idx="10"/>
          </p:nvPr>
        </p:nvSpPr>
        <p:spPr/>
        <p:txBody>
          <a:bodyPr/>
          <a:lstStyle/>
          <a:p>
            <a:fld id="{D4BE59FB-3DD4-ED42-9604-1CBE22A9AA59}" type="datetime1">
              <a:rPr lang="en-US" smtClean="0"/>
              <a:t>10/13/22</a:t>
            </a:fld>
            <a:endParaRPr lang="en-SA"/>
          </a:p>
        </p:txBody>
      </p:sp>
      <p:sp>
        <p:nvSpPr>
          <p:cNvPr id="6" name="Footer Placeholder 5">
            <a:extLst>
              <a:ext uri="{FF2B5EF4-FFF2-40B4-BE49-F238E27FC236}">
                <a16:creationId xmlns:a16="http://schemas.microsoft.com/office/drawing/2014/main" id="{7095F754-2D1B-334A-9431-0FDD3AE417E6}"/>
              </a:ext>
            </a:extLst>
          </p:cNvPr>
          <p:cNvSpPr>
            <a:spLocks noGrp="1"/>
          </p:cNvSpPr>
          <p:nvPr>
            <p:ph type="ftr" sz="quarter" idx="11"/>
          </p:nvPr>
        </p:nvSpPr>
        <p:spPr/>
        <p:txBody>
          <a:bodyPr/>
          <a:lstStyle/>
          <a:p>
            <a:r>
              <a:rPr lang="en-GB"/>
              <a:t>National screening programs in Saudi Arabia (2019)</a:t>
            </a:r>
            <a:endParaRPr lang="en-SA"/>
          </a:p>
        </p:txBody>
      </p:sp>
      <p:sp>
        <p:nvSpPr>
          <p:cNvPr id="7" name="Slide Number Placeholder 6">
            <a:extLst>
              <a:ext uri="{FF2B5EF4-FFF2-40B4-BE49-F238E27FC236}">
                <a16:creationId xmlns:a16="http://schemas.microsoft.com/office/drawing/2014/main" id="{4392C842-96FC-BE49-8215-023567BC7B83}"/>
              </a:ext>
            </a:extLst>
          </p:cNvPr>
          <p:cNvSpPr>
            <a:spLocks noGrp="1"/>
          </p:cNvSpPr>
          <p:nvPr>
            <p:ph type="sldNum" sz="quarter" idx="12"/>
          </p:nvPr>
        </p:nvSpPr>
        <p:spPr/>
        <p:txBody>
          <a:bodyPr/>
          <a:lstStyle/>
          <a:p>
            <a:fld id="{75F2314C-9641-5E4D-B5D0-E6F6EECA0514}" type="slidenum">
              <a:rPr lang="en-SA" smtClean="0"/>
              <a:t>‹#›</a:t>
            </a:fld>
            <a:endParaRPr lang="en-SA"/>
          </a:p>
        </p:txBody>
      </p:sp>
    </p:spTree>
    <p:extLst>
      <p:ext uri="{BB962C8B-B14F-4D97-AF65-F5344CB8AC3E}">
        <p14:creationId xmlns:p14="http://schemas.microsoft.com/office/powerpoint/2010/main" val="40565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3CB8-04DA-F140-A583-F58A7CB2E3B7}"/>
              </a:ext>
            </a:extLst>
          </p:cNvPr>
          <p:cNvSpPr>
            <a:spLocks noGrp="1"/>
          </p:cNvSpPr>
          <p:nvPr>
            <p:ph type="title"/>
          </p:nvPr>
        </p:nvSpPr>
        <p:spPr>
          <a:xfrm>
            <a:off x="839788" y="365125"/>
            <a:ext cx="10515600" cy="1325563"/>
          </a:xfrm>
        </p:spPr>
        <p:txBody>
          <a:bodyPr/>
          <a:lstStyle/>
          <a:p>
            <a:r>
              <a:rPr lang="en-GB"/>
              <a:t>Click to edit Master title style</a:t>
            </a:r>
            <a:endParaRPr lang="en-SA"/>
          </a:p>
        </p:txBody>
      </p:sp>
      <p:sp>
        <p:nvSpPr>
          <p:cNvPr id="3" name="Text Placeholder 2">
            <a:extLst>
              <a:ext uri="{FF2B5EF4-FFF2-40B4-BE49-F238E27FC236}">
                <a16:creationId xmlns:a16="http://schemas.microsoft.com/office/drawing/2014/main" id="{584A1592-2328-854E-85A5-07C07C909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88A094-0BD9-2044-9F73-6BD6BFA3BA2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A"/>
          </a:p>
        </p:txBody>
      </p:sp>
      <p:sp>
        <p:nvSpPr>
          <p:cNvPr id="5" name="Text Placeholder 4">
            <a:extLst>
              <a:ext uri="{FF2B5EF4-FFF2-40B4-BE49-F238E27FC236}">
                <a16:creationId xmlns:a16="http://schemas.microsoft.com/office/drawing/2014/main" id="{47EA38AC-E501-4B41-8381-8A268E0D89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38F4755-0424-4A47-8389-12026DC45A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A"/>
          </a:p>
        </p:txBody>
      </p:sp>
      <p:sp>
        <p:nvSpPr>
          <p:cNvPr id="7" name="Date Placeholder 6">
            <a:extLst>
              <a:ext uri="{FF2B5EF4-FFF2-40B4-BE49-F238E27FC236}">
                <a16:creationId xmlns:a16="http://schemas.microsoft.com/office/drawing/2014/main" id="{B2453EA5-F5DC-2C4D-A591-98275FA646D6}"/>
              </a:ext>
            </a:extLst>
          </p:cNvPr>
          <p:cNvSpPr>
            <a:spLocks noGrp="1"/>
          </p:cNvSpPr>
          <p:nvPr>
            <p:ph type="dt" sz="half" idx="10"/>
          </p:nvPr>
        </p:nvSpPr>
        <p:spPr/>
        <p:txBody>
          <a:bodyPr/>
          <a:lstStyle/>
          <a:p>
            <a:fld id="{BBAAAAA2-BA19-224E-94C2-02145D0E45AB}" type="datetime1">
              <a:rPr lang="en-US" smtClean="0"/>
              <a:t>10/13/22</a:t>
            </a:fld>
            <a:endParaRPr lang="en-SA"/>
          </a:p>
        </p:txBody>
      </p:sp>
      <p:sp>
        <p:nvSpPr>
          <p:cNvPr id="8" name="Footer Placeholder 7">
            <a:extLst>
              <a:ext uri="{FF2B5EF4-FFF2-40B4-BE49-F238E27FC236}">
                <a16:creationId xmlns:a16="http://schemas.microsoft.com/office/drawing/2014/main" id="{FF982FEE-1188-8845-B67D-51D873CFCEDC}"/>
              </a:ext>
            </a:extLst>
          </p:cNvPr>
          <p:cNvSpPr>
            <a:spLocks noGrp="1"/>
          </p:cNvSpPr>
          <p:nvPr>
            <p:ph type="ftr" sz="quarter" idx="11"/>
          </p:nvPr>
        </p:nvSpPr>
        <p:spPr/>
        <p:txBody>
          <a:bodyPr/>
          <a:lstStyle/>
          <a:p>
            <a:r>
              <a:rPr lang="en-GB"/>
              <a:t>National screening programs in Saudi Arabia (2019)</a:t>
            </a:r>
            <a:endParaRPr lang="en-SA"/>
          </a:p>
        </p:txBody>
      </p:sp>
      <p:sp>
        <p:nvSpPr>
          <p:cNvPr id="9" name="Slide Number Placeholder 8">
            <a:extLst>
              <a:ext uri="{FF2B5EF4-FFF2-40B4-BE49-F238E27FC236}">
                <a16:creationId xmlns:a16="http://schemas.microsoft.com/office/drawing/2014/main" id="{A288319A-3085-134E-9403-CE117083DC6D}"/>
              </a:ext>
            </a:extLst>
          </p:cNvPr>
          <p:cNvSpPr>
            <a:spLocks noGrp="1"/>
          </p:cNvSpPr>
          <p:nvPr>
            <p:ph type="sldNum" sz="quarter" idx="12"/>
          </p:nvPr>
        </p:nvSpPr>
        <p:spPr/>
        <p:txBody>
          <a:bodyPr/>
          <a:lstStyle/>
          <a:p>
            <a:fld id="{75F2314C-9641-5E4D-B5D0-E6F6EECA0514}" type="slidenum">
              <a:rPr lang="en-SA" smtClean="0"/>
              <a:t>‹#›</a:t>
            </a:fld>
            <a:endParaRPr lang="en-SA"/>
          </a:p>
        </p:txBody>
      </p:sp>
    </p:spTree>
    <p:extLst>
      <p:ext uri="{BB962C8B-B14F-4D97-AF65-F5344CB8AC3E}">
        <p14:creationId xmlns:p14="http://schemas.microsoft.com/office/powerpoint/2010/main" val="99926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C44E-2AEF-5D48-926C-DF8495ED2B90}"/>
              </a:ext>
            </a:extLst>
          </p:cNvPr>
          <p:cNvSpPr>
            <a:spLocks noGrp="1"/>
          </p:cNvSpPr>
          <p:nvPr>
            <p:ph type="title"/>
          </p:nvPr>
        </p:nvSpPr>
        <p:spPr/>
        <p:txBody>
          <a:bodyPr/>
          <a:lstStyle/>
          <a:p>
            <a:r>
              <a:rPr lang="en-GB"/>
              <a:t>Click to edit Master title style</a:t>
            </a:r>
            <a:endParaRPr lang="en-SA"/>
          </a:p>
        </p:txBody>
      </p:sp>
      <p:sp>
        <p:nvSpPr>
          <p:cNvPr id="3" name="Date Placeholder 2">
            <a:extLst>
              <a:ext uri="{FF2B5EF4-FFF2-40B4-BE49-F238E27FC236}">
                <a16:creationId xmlns:a16="http://schemas.microsoft.com/office/drawing/2014/main" id="{9B993E02-0B32-4E4D-A69A-F01D9699C78E}"/>
              </a:ext>
            </a:extLst>
          </p:cNvPr>
          <p:cNvSpPr>
            <a:spLocks noGrp="1"/>
          </p:cNvSpPr>
          <p:nvPr>
            <p:ph type="dt" sz="half" idx="10"/>
          </p:nvPr>
        </p:nvSpPr>
        <p:spPr/>
        <p:txBody>
          <a:bodyPr/>
          <a:lstStyle/>
          <a:p>
            <a:fld id="{68EDD15A-D59E-DE4B-9A66-D4841A457E71}" type="datetime1">
              <a:rPr lang="en-US" smtClean="0"/>
              <a:t>10/13/22</a:t>
            </a:fld>
            <a:endParaRPr lang="en-SA"/>
          </a:p>
        </p:txBody>
      </p:sp>
      <p:sp>
        <p:nvSpPr>
          <p:cNvPr id="4" name="Footer Placeholder 3">
            <a:extLst>
              <a:ext uri="{FF2B5EF4-FFF2-40B4-BE49-F238E27FC236}">
                <a16:creationId xmlns:a16="http://schemas.microsoft.com/office/drawing/2014/main" id="{38CE91CB-0F1B-D948-B44E-6A4A8D5DF47C}"/>
              </a:ext>
            </a:extLst>
          </p:cNvPr>
          <p:cNvSpPr>
            <a:spLocks noGrp="1"/>
          </p:cNvSpPr>
          <p:nvPr>
            <p:ph type="ftr" sz="quarter" idx="11"/>
          </p:nvPr>
        </p:nvSpPr>
        <p:spPr/>
        <p:txBody>
          <a:bodyPr/>
          <a:lstStyle/>
          <a:p>
            <a:r>
              <a:rPr lang="en-GB"/>
              <a:t>National screening programs in Saudi Arabia (2019)</a:t>
            </a:r>
            <a:endParaRPr lang="en-SA"/>
          </a:p>
        </p:txBody>
      </p:sp>
      <p:sp>
        <p:nvSpPr>
          <p:cNvPr id="5" name="Slide Number Placeholder 4">
            <a:extLst>
              <a:ext uri="{FF2B5EF4-FFF2-40B4-BE49-F238E27FC236}">
                <a16:creationId xmlns:a16="http://schemas.microsoft.com/office/drawing/2014/main" id="{57681871-7AD0-F141-B1EC-F881E4AF0726}"/>
              </a:ext>
            </a:extLst>
          </p:cNvPr>
          <p:cNvSpPr>
            <a:spLocks noGrp="1"/>
          </p:cNvSpPr>
          <p:nvPr>
            <p:ph type="sldNum" sz="quarter" idx="12"/>
          </p:nvPr>
        </p:nvSpPr>
        <p:spPr/>
        <p:txBody>
          <a:bodyPr/>
          <a:lstStyle/>
          <a:p>
            <a:fld id="{75F2314C-9641-5E4D-B5D0-E6F6EECA0514}" type="slidenum">
              <a:rPr lang="en-SA" smtClean="0"/>
              <a:t>‹#›</a:t>
            </a:fld>
            <a:endParaRPr lang="en-SA"/>
          </a:p>
        </p:txBody>
      </p:sp>
    </p:spTree>
    <p:extLst>
      <p:ext uri="{BB962C8B-B14F-4D97-AF65-F5344CB8AC3E}">
        <p14:creationId xmlns:p14="http://schemas.microsoft.com/office/powerpoint/2010/main" val="244910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EB1867-4408-D644-B24D-151E6E684689}"/>
              </a:ext>
            </a:extLst>
          </p:cNvPr>
          <p:cNvSpPr>
            <a:spLocks noGrp="1"/>
          </p:cNvSpPr>
          <p:nvPr>
            <p:ph type="dt" sz="half" idx="10"/>
          </p:nvPr>
        </p:nvSpPr>
        <p:spPr/>
        <p:txBody>
          <a:bodyPr/>
          <a:lstStyle/>
          <a:p>
            <a:fld id="{00E4B8EE-A297-9846-9192-083E0958A062}" type="datetime1">
              <a:rPr lang="en-US" smtClean="0"/>
              <a:t>10/13/22</a:t>
            </a:fld>
            <a:endParaRPr lang="en-SA"/>
          </a:p>
        </p:txBody>
      </p:sp>
      <p:sp>
        <p:nvSpPr>
          <p:cNvPr id="3" name="Footer Placeholder 2">
            <a:extLst>
              <a:ext uri="{FF2B5EF4-FFF2-40B4-BE49-F238E27FC236}">
                <a16:creationId xmlns:a16="http://schemas.microsoft.com/office/drawing/2014/main" id="{BF734A2E-0DFB-2E48-9B40-7463A2FD2C42}"/>
              </a:ext>
            </a:extLst>
          </p:cNvPr>
          <p:cNvSpPr>
            <a:spLocks noGrp="1"/>
          </p:cNvSpPr>
          <p:nvPr>
            <p:ph type="ftr" sz="quarter" idx="11"/>
          </p:nvPr>
        </p:nvSpPr>
        <p:spPr/>
        <p:txBody>
          <a:bodyPr/>
          <a:lstStyle/>
          <a:p>
            <a:r>
              <a:rPr lang="en-GB"/>
              <a:t>National screening programs in Saudi Arabia (2019)</a:t>
            </a:r>
            <a:endParaRPr lang="en-SA"/>
          </a:p>
        </p:txBody>
      </p:sp>
      <p:sp>
        <p:nvSpPr>
          <p:cNvPr id="4" name="Slide Number Placeholder 3">
            <a:extLst>
              <a:ext uri="{FF2B5EF4-FFF2-40B4-BE49-F238E27FC236}">
                <a16:creationId xmlns:a16="http://schemas.microsoft.com/office/drawing/2014/main" id="{2186BCA4-11E1-8F40-A0B3-917F05A825AD}"/>
              </a:ext>
            </a:extLst>
          </p:cNvPr>
          <p:cNvSpPr>
            <a:spLocks noGrp="1"/>
          </p:cNvSpPr>
          <p:nvPr>
            <p:ph type="sldNum" sz="quarter" idx="12"/>
          </p:nvPr>
        </p:nvSpPr>
        <p:spPr/>
        <p:txBody>
          <a:bodyPr/>
          <a:lstStyle/>
          <a:p>
            <a:fld id="{75F2314C-9641-5E4D-B5D0-E6F6EECA0514}" type="slidenum">
              <a:rPr lang="en-SA" smtClean="0"/>
              <a:t>‹#›</a:t>
            </a:fld>
            <a:endParaRPr lang="en-SA"/>
          </a:p>
        </p:txBody>
      </p:sp>
    </p:spTree>
    <p:extLst>
      <p:ext uri="{BB962C8B-B14F-4D97-AF65-F5344CB8AC3E}">
        <p14:creationId xmlns:p14="http://schemas.microsoft.com/office/powerpoint/2010/main" val="401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23D6-F3B1-3442-95F8-70B2103F86E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A"/>
          </a:p>
        </p:txBody>
      </p:sp>
      <p:sp>
        <p:nvSpPr>
          <p:cNvPr id="3" name="Content Placeholder 2">
            <a:extLst>
              <a:ext uri="{FF2B5EF4-FFF2-40B4-BE49-F238E27FC236}">
                <a16:creationId xmlns:a16="http://schemas.microsoft.com/office/drawing/2014/main" id="{6ED02A0A-EA1F-1044-B6F9-13E8E69584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A"/>
          </a:p>
        </p:txBody>
      </p:sp>
      <p:sp>
        <p:nvSpPr>
          <p:cNvPr id="4" name="Text Placeholder 3">
            <a:extLst>
              <a:ext uri="{FF2B5EF4-FFF2-40B4-BE49-F238E27FC236}">
                <a16:creationId xmlns:a16="http://schemas.microsoft.com/office/drawing/2014/main" id="{6299E811-70BE-2D45-8F0A-84C4480BB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B549201-0BF3-5245-ACDB-0A6EC99B4A8D}"/>
              </a:ext>
            </a:extLst>
          </p:cNvPr>
          <p:cNvSpPr>
            <a:spLocks noGrp="1"/>
          </p:cNvSpPr>
          <p:nvPr>
            <p:ph type="dt" sz="half" idx="10"/>
          </p:nvPr>
        </p:nvSpPr>
        <p:spPr/>
        <p:txBody>
          <a:bodyPr/>
          <a:lstStyle/>
          <a:p>
            <a:fld id="{1614C7AE-1B35-F14D-8C78-6F9C4E28E637}" type="datetime1">
              <a:rPr lang="en-US" smtClean="0"/>
              <a:t>10/13/22</a:t>
            </a:fld>
            <a:endParaRPr lang="en-SA"/>
          </a:p>
        </p:txBody>
      </p:sp>
      <p:sp>
        <p:nvSpPr>
          <p:cNvPr id="6" name="Footer Placeholder 5">
            <a:extLst>
              <a:ext uri="{FF2B5EF4-FFF2-40B4-BE49-F238E27FC236}">
                <a16:creationId xmlns:a16="http://schemas.microsoft.com/office/drawing/2014/main" id="{66AE255A-F242-FC48-8E6A-D59E2964A6D6}"/>
              </a:ext>
            </a:extLst>
          </p:cNvPr>
          <p:cNvSpPr>
            <a:spLocks noGrp="1"/>
          </p:cNvSpPr>
          <p:nvPr>
            <p:ph type="ftr" sz="quarter" idx="11"/>
          </p:nvPr>
        </p:nvSpPr>
        <p:spPr/>
        <p:txBody>
          <a:bodyPr/>
          <a:lstStyle/>
          <a:p>
            <a:r>
              <a:rPr lang="en-GB"/>
              <a:t>National screening programs in Saudi Arabia (2019)</a:t>
            </a:r>
            <a:endParaRPr lang="en-SA"/>
          </a:p>
        </p:txBody>
      </p:sp>
      <p:sp>
        <p:nvSpPr>
          <p:cNvPr id="7" name="Slide Number Placeholder 6">
            <a:extLst>
              <a:ext uri="{FF2B5EF4-FFF2-40B4-BE49-F238E27FC236}">
                <a16:creationId xmlns:a16="http://schemas.microsoft.com/office/drawing/2014/main" id="{A965867F-DBA9-C449-9CC4-51A56577CF5B}"/>
              </a:ext>
            </a:extLst>
          </p:cNvPr>
          <p:cNvSpPr>
            <a:spLocks noGrp="1"/>
          </p:cNvSpPr>
          <p:nvPr>
            <p:ph type="sldNum" sz="quarter" idx="12"/>
          </p:nvPr>
        </p:nvSpPr>
        <p:spPr/>
        <p:txBody>
          <a:bodyPr/>
          <a:lstStyle/>
          <a:p>
            <a:fld id="{75F2314C-9641-5E4D-B5D0-E6F6EECA0514}" type="slidenum">
              <a:rPr lang="en-SA" smtClean="0"/>
              <a:t>‹#›</a:t>
            </a:fld>
            <a:endParaRPr lang="en-SA"/>
          </a:p>
        </p:txBody>
      </p:sp>
    </p:spTree>
    <p:extLst>
      <p:ext uri="{BB962C8B-B14F-4D97-AF65-F5344CB8AC3E}">
        <p14:creationId xmlns:p14="http://schemas.microsoft.com/office/powerpoint/2010/main" val="162375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F128-8CFD-1A41-A7B2-8C11C68025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A"/>
          </a:p>
        </p:txBody>
      </p:sp>
      <p:sp>
        <p:nvSpPr>
          <p:cNvPr id="3" name="Picture Placeholder 2">
            <a:extLst>
              <a:ext uri="{FF2B5EF4-FFF2-40B4-BE49-F238E27FC236}">
                <a16:creationId xmlns:a16="http://schemas.microsoft.com/office/drawing/2014/main" id="{6D14973A-CE03-814A-8003-34DE0F3076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A"/>
          </a:p>
        </p:txBody>
      </p:sp>
      <p:sp>
        <p:nvSpPr>
          <p:cNvPr id="4" name="Text Placeholder 3">
            <a:extLst>
              <a:ext uri="{FF2B5EF4-FFF2-40B4-BE49-F238E27FC236}">
                <a16:creationId xmlns:a16="http://schemas.microsoft.com/office/drawing/2014/main" id="{63CD9946-95AC-DD4C-AD13-8F967D4E8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202B59-7E8E-F24B-8ED3-D6F5B49DFA18}"/>
              </a:ext>
            </a:extLst>
          </p:cNvPr>
          <p:cNvSpPr>
            <a:spLocks noGrp="1"/>
          </p:cNvSpPr>
          <p:nvPr>
            <p:ph type="dt" sz="half" idx="10"/>
          </p:nvPr>
        </p:nvSpPr>
        <p:spPr/>
        <p:txBody>
          <a:bodyPr/>
          <a:lstStyle/>
          <a:p>
            <a:fld id="{49B7D7D7-B20A-A649-ABD2-B76B3DD9C968}" type="datetime1">
              <a:rPr lang="en-US" smtClean="0"/>
              <a:t>10/13/22</a:t>
            </a:fld>
            <a:endParaRPr lang="en-SA"/>
          </a:p>
        </p:txBody>
      </p:sp>
      <p:sp>
        <p:nvSpPr>
          <p:cNvPr id="6" name="Footer Placeholder 5">
            <a:extLst>
              <a:ext uri="{FF2B5EF4-FFF2-40B4-BE49-F238E27FC236}">
                <a16:creationId xmlns:a16="http://schemas.microsoft.com/office/drawing/2014/main" id="{11A0B7F9-321E-B544-8800-D5CD3466FD68}"/>
              </a:ext>
            </a:extLst>
          </p:cNvPr>
          <p:cNvSpPr>
            <a:spLocks noGrp="1"/>
          </p:cNvSpPr>
          <p:nvPr>
            <p:ph type="ftr" sz="quarter" idx="11"/>
          </p:nvPr>
        </p:nvSpPr>
        <p:spPr/>
        <p:txBody>
          <a:bodyPr/>
          <a:lstStyle/>
          <a:p>
            <a:r>
              <a:rPr lang="en-GB"/>
              <a:t>National screening programs in Saudi Arabia (2019)</a:t>
            </a:r>
            <a:endParaRPr lang="en-SA"/>
          </a:p>
        </p:txBody>
      </p:sp>
      <p:sp>
        <p:nvSpPr>
          <p:cNvPr id="7" name="Slide Number Placeholder 6">
            <a:extLst>
              <a:ext uri="{FF2B5EF4-FFF2-40B4-BE49-F238E27FC236}">
                <a16:creationId xmlns:a16="http://schemas.microsoft.com/office/drawing/2014/main" id="{A55D9A4B-5668-6F40-98EE-592EBD0D2519}"/>
              </a:ext>
            </a:extLst>
          </p:cNvPr>
          <p:cNvSpPr>
            <a:spLocks noGrp="1"/>
          </p:cNvSpPr>
          <p:nvPr>
            <p:ph type="sldNum" sz="quarter" idx="12"/>
          </p:nvPr>
        </p:nvSpPr>
        <p:spPr/>
        <p:txBody>
          <a:bodyPr/>
          <a:lstStyle/>
          <a:p>
            <a:fld id="{75F2314C-9641-5E4D-B5D0-E6F6EECA0514}" type="slidenum">
              <a:rPr lang="en-SA" smtClean="0"/>
              <a:t>‹#›</a:t>
            </a:fld>
            <a:endParaRPr lang="en-SA"/>
          </a:p>
        </p:txBody>
      </p:sp>
    </p:spTree>
    <p:extLst>
      <p:ext uri="{BB962C8B-B14F-4D97-AF65-F5344CB8AC3E}">
        <p14:creationId xmlns:p14="http://schemas.microsoft.com/office/powerpoint/2010/main" val="390237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947F7D-EFA3-2446-B91B-1CC2ACEBED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SA" dirty="0"/>
          </a:p>
        </p:txBody>
      </p:sp>
      <p:sp>
        <p:nvSpPr>
          <p:cNvPr id="3" name="Text Placeholder 2">
            <a:extLst>
              <a:ext uri="{FF2B5EF4-FFF2-40B4-BE49-F238E27FC236}">
                <a16:creationId xmlns:a16="http://schemas.microsoft.com/office/drawing/2014/main" id="{E04DB533-31E2-6B4E-A4E6-D3DCE0BCB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A" dirty="0"/>
          </a:p>
        </p:txBody>
      </p:sp>
      <p:sp>
        <p:nvSpPr>
          <p:cNvPr id="4" name="Date Placeholder 3">
            <a:extLst>
              <a:ext uri="{FF2B5EF4-FFF2-40B4-BE49-F238E27FC236}">
                <a16:creationId xmlns:a16="http://schemas.microsoft.com/office/drawing/2014/main" id="{15E353BC-279A-194C-88B2-44E9C131A3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tint val="75000"/>
                  </a:schemeClr>
                </a:solidFill>
                <a:latin typeface="Cambria" panose="02040503050406030204" pitchFamily="18" charset="0"/>
              </a:defRPr>
            </a:lvl1pPr>
          </a:lstStyle>
          <a:p>
            <a:fld id="{1DBDF934-156C-4D4A-8E9B-A69B31094741}" type="datetime1">
              <a:rPr lang="en-US" smtClean="0"/>
              <a:pPr/>
              <a:t>10/13/22</a:t>
            </a:fld>
            <a:endParaRPr lang="en-SA" dirty="0"/>
          </a:p>
        </p:txBody>
      </p:sp>
      <p:sp>
        <p:nvSpPr>
          <p:cNvPr id="5" name="Footer Placeholder 4">
            <a:extLst>
              <a:ext uri="{FF2B5EF4-FFF2-40B4-BE49-F238E27FC236}">
                <a16:creationId xmlns:a16="http://schemas.microsoft.com/office/drawing/2014/main" id="{B2908C55-2E46-5640-AD7A-47B8FA6E3D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95000"/>
                    <a:lumOff val="5000"/>
                  </a:schemeClr>
                </a:solidFill>
                <a:latin typeface="Cambria" panose="02040503050406030204" pitchFamily="18" charset="0"/>
              </a:defRPr>
            </a:lvl1pPr>
          </a:lstStyle>
          <a:p>
            <a:r>
              <a:rPr lang="en-GB" dirty="0"/>
              <a:t>National screening programs in Saudi Arabia (2019)</a:t>
            </a:r>
            <a:endParaRPr lang="en-SA" dirty="0"/>
          </a:p>
        </p:txBody>
      </p:sp>
      <p:sp>
        <p:nvSpPr>
          <p:cNvPr id="6" name="Slide Number Placeholder 5">
            <a:extLst>
              <a:ext uri="{FF2B5EF4-FFF2-40B4-BE49-F238E27FC236}">
                <a16:creationId xmlns:a16="http://schemas.microsoft.com/office/drawing/2014/main" id="{095024C1-CC90-0E42-8291-CE8583008F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lumMod val="95000"/>
                    <a:lumOff val="5000"/>
                  </a:schemeClr>
                </a:solidFill>
                <a:latin typeface="Cambria" panose="02040503050406030204" pitchFamily="18" charset="0"/>
              </a:defRPr>
            </a:lvl1pPr>
          </a:lstStyle>
          <a:p>
            <a:fld id="{75F2314C-9641-5E4D-B5D0-E6F6EECA0514}" type="slidenum">
              <a:rPr lang="en-SA" smtClean="0"/>
              <a:pPr/>
              <a:t>‹#›</a:t>
            </a:fld>
            <a:endParaRPr lang="en-SA" dirty="0"/>
          </a:p>
        </p:txBody>
      </p:sp>
      <p:pic>
        <p:nvPicPr>
          <p:cNvPr id="7" name="Picture 6" descr="A picture containing text&#10;&#10;Description automatically generated">
            <a:extLst>
              <a:ext uri="{FF2B5EF4-FFF2-40B4-BE49-F238E27FC236}">
                <a16:creationId xmlns:a16="http://schemas.microsoft.com/office/drawing/2014/main" id="{BDC0D547-411F-E601-7E37-1EA9BD9B60A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90082" y="230188"/>
            <a:ext cx="2154940" cy="1075946"/>
          </a:xfrm>
          <a:prstGeom prst="rect">
            <a:avLst/>
          </a:prstGeom>
        </p:spPr>
      </p:pic>
    </p:spTree>
    <p:extLst>
      <p:ext uri="{BB962C8B-B14F-4D97-AF65-F5344CB8AC3E}">
        <p14:creationId xmlns:p14="http://schemas.microsoft.com/office/powerpoint/2010/main" val="1152047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Graphical user interface, text, application, email&#10;&#10;Description automatically generated">
            <a:extLst>
              <a:ext uri="{FF2B5EF4-FFF2-40B4-BE49-F238E27FC236}">
                <a16:creationId xmlns:a16="http://schemas.microsoft.com/office/drawing/2014/main" id="{4009B00E-DD02-DA61-BCBD-6B17DA2584D3}"/>
              </a:ext>
            </a:extLst>
          </p:cNvPr>
          <p:cNvPicPr>
            <a:picLocks noChangeAspect="1"/>
          </p:cNvPicPr>
          <p:nvPr/>
        </p:nvPicPr>
        <p:blipFill>
          <a:blip r:embed="rId3"/>
          <a:stretch>
            <a:fillRect/>
          </a:stretch>
        </p:blipFill>
        <p:spPr>
          <a:xfrm>
            <a:off x="0" y="922283"/>
            <a:ext cx="12192000" cy="501343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B2D2A4C4-9E42-3ADD-F94B-5358DBF36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082" y="230188"/>
            <a:ext cx="2154940" cy="1075946"/>
          </a:xfrm>
          <a:prstGeom prst="rect">
            <a:avLst/>
          </a:prstGeom>
        </p:spPr>
      </p:pic>
      <p:sp>
        <p:nvSpPr>
          <p:cNvPr id="4" name="TextBox 3">
            <a:extLst>
              <a:ext uri="{FF2B5EF4-FFF2-40B4-BE49-F238E27FC236}">
                <a16:creationId xmlns:a16="http://schemas.microsoft.com/office/drawing/2014/main" id="{4F7FF6F7-A744-2109-B7BC-2B0D6605D0F1}"/>
              </a:ext>
            </a:extLst>
          </p:cNvPr>
          <p:cNvSpPr txBox="1"/>
          <p:nvPr/>
        </p:nvSpPr>
        <p:spPr>
          <a:xfrm>
            <a:off x="340662" y="5796815"/>
            <a:ext cx="4329953" cy="646331"/>
          </a:xfrm>
          <a:prstGeom prst="rect">
            <a:avLst/>
          </a:prstGeom>
          <a:noFill/>
        </p:spPr>
        <p:txBody>
          <a:bodyPr wrap="square" rtlCol="0">
            <a:spAutoFit/>
          </a:bodyPr>
          <a:lstStyle/>
          <a:p>
            <a:r>
              <a:rPr lang="en-GB" dirty="0">
                <a:latin typeface="Cambria" panose="02040503050406030204" pitchFamily="18" charset="0"/>
              </a:rPr>
              <a:t>MEPH </a:t>
            </a:r>
            <a:r>
              <a:rPr lang="en-SA" dirty="0">
                <a:latin typeface="Cambria" panose="02040503050406030204" pitchFamily="18" charset="0"/>
              </a:rPr>
              <a:t>Journal Club</a:t>
            </a:r>
          </a:p>
          <a:p>
            <a:r>
              <a:rPr lang="en-SA" dirty="0">
                <a:latin typeface="Cambria" panose="02040503050406030204" pitchFamily="18" charset="0"/>
              </a:rPr>
              <a:t>Presented by: Ghada Abozaid  </a:t>
            </a:r>
          </a:p>
        </p:txBody>
      </p:sp>
    </p:spTree>
    <p:extLst>
      <p:ext uri="{BB962C8B-B14F-4D97-AF65-F5344CB8AC3E}">
        <p14:creationId xmlns:p14="http://schemas.microsoft.com/office/powerpoint/2010/main" val="361607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FCEB-8DA7-684C-A2BF-74B3A7DB0D39}"/>
              </a:ext>
            </a:extLst>
          </p:cNvPr>
          <p:cNvSpPr>
            <a:spLocks noGrp="1"/>
          </p:cNvSpPr>
          <p:nvPr>
            <p:ph type="title"/>
          </p:nvPr>
        </p:nvSpPr>
        <p:spPr>
          <a:xfrm>
            <a:off x="813882" y="1467784"/>
            <a:ext cx="7413171" cy="1325563"/>
          </a:xfrm>
        </p:spPr>
        <p:txBody>
          <a:bodyPr>
            <a:normAutofit/>
          </a:bodyPr>
          <a:lstStyle/>
          <a:p>
            <a:r>
              <a:rPr lang="en-GB" dirty="0"/>
              <a:t>Workflow of the Saudi </a:t>
            </a:r>
            <a:r>
              <a:rPr lang="en-GB" dirty="0" err="1"/>
              <a:t>newborn</a:t>
            </a:r>
            <a:r>
              <a:rPr lang="en-GB" dirty="0"/>
              <a:t> screening program</a:t>
            </a:r>
            <a:endParaRPr lang="en-SA" dirty="0"/>
          </a:p>
        </p:txBody>
      </p:sp>
      <p:sp>
        <p:nvSpPr>
          <p:cNvPr id="3" name="Content Placeholder 2">
            <a:extLst>
              <a:ext uri="{FF2B5EF4-FFF2-40B4-BE49-F238E27FC236}">
                <a16:creationId xmlns:a16="http://schemas.microsoft.com/office/drawing/2014/main" id="{5D62FF8B-B1DD-5D41-8667-D15A679150DC}"/>
              </a:ext>
            </a:extLst>
          </p:cNvPr>
          <p:cNvSpPr>
            <a:spLocks noGrp="1"/>
          </p:cNvSpPr>
          <p:nvPr>
            <p:ph idx="1"/>
          </p:nvPr>
        </p:nvSpPr>
        <p:spPr>
          <a:xfrm>
            <a:off x="890082" y="3058195"/>
            <a:ext cx="10515600" cy="4351338"/>
          </a:xfrm>
        </p:spPr>
        <p:txBody>
          <a:bodyPr/>
          <a:lstStyle/>
          <a:p>
            <a:pPr marL="457200" indent="-457200">
              <a:buFont typeface="+mj-lt"/>
              <a:buAutoNum type="arabicPeriod"/>
            </a:pPr>
            <a:r>
              <a:rPr lang="en-GB" dirty="0"/>
              <a:t>Repeat of screening tests for initially positive results.</a:t>
            </a:r>
          </a:p>
          <a:p>
            <a:pPr marL="457200" indent="-457200">
              <a:buFont typeface="+mj-lt"/>
              <a:buAutoNum type="arabicPeriod"/>
            </a:pPr>
            <a:r>
              <a:rPr lang="en-GB" dirty="0"/>
              <a:t>Confirmation using biochemical testing. </a:t>
            </a:r>
          </a:p>
          <a:p>
            <a:pPr marL="457200" indent="-457200">
              <a:buFont typeface="+mj-lt"/>
              <a:buAutoNum type="arabicPeriod"/>
            </a:pPr>
            <a:r>
              <a:rPr lang="en-GB" dirty="0"/>
              <a:t>Referral system to specialised hospitals for management plan initiation. </a:t>
            </a:r>
          </a:p>
          <a:p>
            <a:pPr marL="268288" indent="-268288">
              <a:buFont typeface="+mj-lt"/>
              <a:buAutoNum type="arabicPeriod"/>
            </a:pPr>
            <a:endParaRPr lang="en-GB" dirty="0"/>
          </a:p>
        </p:txBody>
      </p:sp>
      <p:sp>
        <p:nvSpPr>
          <p:cNvPr id="4" name="Footer Placeholder 3">
            <a:extLst>
              <a:ext uri="{FF2B5EF4-FFF2-40B4-BE49-F238E27FC236}">
                <a16:creationId xmlns:a16="http://schemas.microsoft.com/office/drawing/2014/main" id="{5E4A5501-54EF-3449-BC45-F57FB48C1D86}"/>
              </a:ext>
            </a:extLst>
          </p:cNvPr>
          <p:cNvSpPr>
            <a:spLocks noGrp="1"/>
          </p:cNvSpPr>
          <p:nvPr>
            <p:ph type="ftr" sz="quarter" idx="11"/>
          </p:nvPr>
        </p:nvSpPr>
        <p:spPr/>
        <p:txBody>
          <a:bodyPr/>
          <a:lstStyle/>
          <a:p>
            <a:r>
              <a:rPr lang="en-GB"/>
              <a:t>National screening programs in Saudi Arabia (2019)</a:t>
            </a:r>
            <a:endParaRPr lang="en-SA" dirty="0"/>
          </a:p>
        </p:txBody>
      </p:sp>
      <p:sp>
        <p:nvSpPr>
          <p:cNvPr id="5" name="Slide Number Placeholder 4">
            <a:extLst>
              <a:ext uri="{FF2B5EF4-FFF2-40B4-BE49-F238E27FC236}">
                <a16:creationId xmlns:a16="http://schemas.microsoft.com/office/drawing/2014/main" id="{1AFC194E-ACE2-6548-B0F4-0B028BBB3448}"/>
              </a:ext>
            </a:extLst>
          </p:cNvPr>
          <p:cNvSpPr>
            <a:spLocks noGrp="1"/>
          </p:cNvSpPr>
          <p:nvPr>
            <p:ph type="sldNum" sz="quarter" idx="12"/>
          </p:nvPr>
        </p:nvSpPr>
        <p:spPr/>
        <p:txBody>
          <a:bodyPr/>
          <a:lstStyle/>
          <a:p>
            <a:fld id="{75F2314C-9641-5E4D-B5D0-E6F6EECA0514}" type="slidenum">
              <a:rPr lang="en-SA" smtClean="0"/>
              <a:t>10</a:t>
            </a:fld>
            <a:endParaRPr lang="en-SA"/>
          </a:p>
        </p:txBody>
      </p:sp>
      <p:pic>
        <p:nvPicPr>
          <p:cNvPr id="8" name="Picture 7" descr="A picture containing text&#10;&#10;Description automatically generated">
            <a:extLst>
              <a:ext uri="{FF2B5EF4-FFF2-40B4-BE49-F238E27FC236}">
                <a16:creationId xmlns:a16="http://schemas.microsoft.com/office/drawing/2014/main" id="{F1A9C30B-A9EC-2FE6-E480-0DF899799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82" y="230188"/>
            <a:ext cx="2154940" cy="1075946"/>
          </a:xfrm>
          <a:prstGeom prst="rect">
            <a:avLst/>
          </a:prstGeom>
        </p:spPr>
      </p:pic>
    </p:spTree>
    <p:extLst>
      <p:ext uri="{BB962C8B-B14F-4D97-AF65-F5344CB8AC3E}">
        <p14:creationId xmlns:p14="http://schemas.microsoft.com/office/powerpoint/2010/main" val="2366682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descr="Hospital - Free medical icons">
            <a:extLst>
              <a:ext uri="{FF2B5EF4-FFF2-40B4-BE49-F238E27FC236}">
                <a16:creationId xmlns:a16="http://schemas.microsoft.com/office/drawing/2014/main" id="{B7A06C11-B2E6-B84E-9F27-60D30A144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757" y="2305119"/>
            <a:ext cx="2761169" cy="27611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6A8BC0-5E23-0D47-BC2F-746BFBA918C7}"/>
              </a:ext>
            </a:extLst>
          </p:cNvPr>
          <p:cNvSpPr>
            <a:spLocks noGrp="1"/>
          </p:cNvSpPr>
          <p:nvPr>
            <p:ph type="title"/>
          </p:nvPr>
        </p:nvSpPr>
        <p:spPr/>
        <p:txBody>
          <a:bodyPr/>
          <a:lstStyle/>
          <a:p>
            <a:r>
              <a:rPr lang="en-GB" dirty="0"/>
              <a:t>Outcomes of Saudi </a:t>
            </a:r>
            <a:r>
              <a:rPr lang="en-GB" dirty="0" err="1"/>
              <a:t>newborn</a:t>
            </a:r>
            <a:r>
              <a:rPr lang="en-GB" dirty="0"/>
              <a:t> screening program</a:t>
            </a:r>
            <a:endParaRPr lang="en-SA" dirty="0"/>
          </a:p>
        </p:txBody>
      </p:sp>
      <p:sp>
        <p:nvSpPr>
          <p:cNvPr id="3" name="Content Placeholder 2">
            <a:extLst>
              <a:ext uri="{FF2B5EF4-FFF2-40B4-BE49-F238E27FC236}">
                <a16:creationId xmlns:a16="http://schemas.microsoft.com/office/drawing/2014/main" id="{B8CB42B7-8BB1-AC4A-8139-907AE2A65B27}"/>
              </a:ext>
            </a:extLst>
          </p:cNvPr>
          <p:cNvSpPr>
            <a:spLocks noGrp="1"/>
          </p:cNvSpPr>
          <p:nvPr>
            <p:ph idx="1"/>
          </p:nvPr>
        </p:nvSpPr>
        <p:spPr>
          <a:xfrm>
            <a:off x="7180659" y="4053762"/>
            <a:ext cx="5011341" cy="2175669"/>
          </a:xfrm>
        </p:spPr>
        <p:txBody>
          <a:bodyPr>
            <a:normAutofit/>
          </a:bodyPr>
          <a:lstStyle/>
          <a:p>
            <a:r>
              <a:rPr lang="en-GB" dirty="0"/>
              <a:t>Congenital hypothyroidism</a:t>
            </a:r>
          </a:p>
          <a:p>
            <a:r>
              <a:rPr lang="en-GB" dirty="0"/>
              <a:t>Congenital adrenal hyperplasia </a:t>
            </a:r>
          </a:p>
          <a:p>
            <a:r>
              <a:rPr lang="en-GB" dirty="0"/>
              <a:t>Propionic acidaemia. </a:t>
            </a:r>
          </a:p>
          <a:p>
            <a:endParaRPr lang="en-SA" dirty="0"/>
          </a:p>
        </p:txBody>
      </p:sp>
      <p:sp>
        <p:nvSpPr>
          <p:cNvPr id="4" name="Footer Placeholder 3">
            <a:extLst>
              <a:ext uri="{FF2B5EF4-FFF2-40B4-BE49-F238E27FC236}">
                <a16:creationId xmlns:a16="http://schemas.microsoft.com/office/drawing/2014/main" id="{5BD57147-1055-FF49-90CB-66FD16308A49}"/>
              </a:ext>
            </a:extLst>
          </p:cNvPr>
          <p:cNvSpPr>
            <a:spLocks noGrp="1"/>
          </p:cNvSpPr>
          <p:nvPr>
            <p:ph type="ftr" sz="quarter" idx="11"/>
          </p:nvPr>
        </p:nvSpPr>
        <p:spPr/>
        <p:txBody>
          <a:bodyPr/>
          <a:lstStyle/>
          <a:p>
            <a:r>
              <a:rPr lang="en-GB"/>
              <a:t>National screening programs in Saudi Arabia (2019)</a:t>
            </a:r>
            <a:endParaRPr lang="en-SA" dirty="0"/>
          </a:p>
        </p:txBody>
      </p:sp>
      <p:sp>
        <p:nvSpPr>
          <p:cNvPr id="5" name="Slide Number Placeholder 4">
            <a:extLst>
              <a:ext uri="{FF2B5EF4-FFF2-40B4-BE49-F238E27FC236}">
                <a16:creationId xmlns:a16="http://schemas.microsoft.com/office/drawing/2014/main" id="{781AC9FF-09EA-1640-B0B3-CECF2D87697E}"/>
              </a:ext>
            </a:extLst>
          </p:cNvPr>
          <p:cNvSpPr>
            <a:spLocks noGrp="1"/>
          </p:cNvSpPr>
          <p:nvPr>
            <p:ph type="sldNum" sz="quarter" idx="12"/>
          </p:nvPr>
        </p:nvSpPr>
        <p:spPr/>
        <p:txBody>
          <a:bodyPr/>
          <a:lstStyle/>
          <a:p>
            <a:fld id="{75F2314C-9641-5E4D-B5D0-E6F6EECA0514}" type="slidenum">
              <a:rPr lang="en-SA" smtClean="0"/>
              <a:t>11</a:t>
            </a:fld>
            <a:endParaRPr lang="en-SA"/>
          </a:p>
        </p:txBody>
      </p:sp>
      <p:pic>
        <p:nvPicPr>
          <p:cNvPr id="4098" name="Picture 2" descr="Newborn - Free people icons">
            <a:extLst>
              <a:ext uri="{FF2B5EF4-FFF2-40B4-BE49-F238E27FC236}">
                <a16:creationId xmlns:a16="http://schemas.microsoft.com/office/drawing/2014/main" id="{EB5079FA-0BBB-0749-847E-03EFF5E2C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65" y="2453804"/>
            <a:ext cx="2463800" cy="2463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BE7DB98-40FA-1C46-8E2F-A5D701DA25CF}"/>
              </a:ext>
            </a:extLst>
          </p:cNvPr>
          <p:cNvSpPr txBox="1"/>
          <p:nvPr/>
        </p:nvSpPr>
        <p:spPr>
          <a:xfrm>
            <a:off x="626765" y="3546778"/>
            <a:ext cx="2425700" cy="769441"/>
          </a:xfrm>
          <a:prstGeom prst="rect">
            <a:avLst/>
          </a:prstGeom>
          <a:noFill/>
        </p:spPr>
        <p:txBody>
          <a:bodyPr wrap="square">
            <a:spAutoFit/>
          </a:bodyPr>
          <a:lstStyle/>
          <a:p>
            <a:r>
              <a:rPr lang="en-GB" sz="4400" dirty="0">
                <a:solidFill>
                  <a:schemeClr val="accent2">
                    <a:lumMod val="50000"/>
                  </a:schemeClr>
                </a:solidFill>
                <a:latin typeface="Cambria" panose="02040503050406030204" pitchFamily="18" charset="0"/>
              </a:rPr>
              <a:t>775,000</a:t>
            </a:r>
            <a:endParaRPr lang="en-SA" sz="4400" dirty="0">
              <a:solidFill>
                <a:schemeClr val="accent2">
                  <a:lumMod val="50000"/>
                </a:schemeClr>
              </a:solidFill>
              <a:latin typeface="Cambria" panose="02040503050406030204" pitchFamily="18" charset="0"/>
            </a:endParaRPr>
          </a:p>
        </p:txBody>
      </p:sp>
      <p:sp>
        <p:nvSpPr>
          <p:cNvPr id="11" name="TextBox 10">
            <a:extLst>
              <a:ext uri="{FF2B5EF4-FFF2-40B4-BE49-F238E27FC236}">
                <a16:creationId xmlns:a16="http://schemas.microsoft.com/office/drawing/2014/main" id="{19A2CECE-0400-6D40-A541-E75DFE0C176B}"/>
              </a:ext>
            </a:extLst>
          </p:cNvPr>
          <p:cNvSpPr txBox="1"/>
          <p:nvPr/>
        </p:nvSpPr>
        <p:spPr>
          <a:xfrm>
            <a:off x="2226965" y="4978363"/>
            <a:ext cx="3048000" cy="584775"/>
          </a:xfrm>
          <a:prstGeom prst="rect">
            <a:avLst/>
          </a:prstGeom>
          <a:noFill/>
        </p:spPr>
        <p:txBody>
          <a:bodyPr wrap="square">
            <a:spAutoFit/>
          </a:bodyPr>
          <a:lstStyle/>
          <a:p>
            <a:r>
              <a:rPr lang="en-GB" sz="3200" dirty="0">
                <a:solidFill>
                  <a:srgbClr val="21A481"/>
                </a:solidFill>
                <a:latin typeface="Cambria" panose="02040503050406030204" pitchFamily="18" charset="0"/>
              </a:rPr>
              <a:t>(2005 - 2012) </a:t>
            </a:r>
            <a:endParaRPr lang="en-SA" sz="3200" dirty="0">
              <a:solidFill>
                <a:srgbClr val="21A481"/>
              </a:solidFill>
              <a:latin typeface="Cambria" panose="02040503050406030204" pitchFamily="18" charset="0"/>
            </a:endParaRPr>
          </a:p>
        </p:txBody>
      </p:sp>
      <p:sp>
        <p:nvSpPr>
          <p:cNvPr id="13" name="TextBox 12">
            <a:extLst>
              <a:ext uri="{FF2B5EF4-FFF2-40B4-BE49-F238E27FC236}">
                <a16:creationId xmlns:a16="http://schemas.microsoft.com/office/drawing/2014/main" id="{1D694532-0ADA-9440-9559-ED3D0CF2B467}"/>
              </a:ext>
            </a:extLst>
          </p:cNvPr>
          <p:cNvSpPr txBox="1"/>
          <p:nvPr/>
        </p:nvSpPr>
        <p:spPr>
          <a:xfrm>
            <a:off x="4446191" y="3384555"/>
            <a:ext cx="1711866" cy="769441"/>
          </a:xfrm>
          <a:prstGeom prst="rect">
            <a:avLst/>
          </a:prstGeom>
          <a:noFill/>
        </p:spPr>
        <p:txBody>
          <a:bodyPr wrap="square">
            <a:spAutoFit/>
          </a:bodyPr>
          <a:lstStyle>
            <a:defPPr>
              <a:defRPr lang="en-SA"/>
            </a:defPPr>
            <a:lvl1pPr>
              <a:defRPr sz="2800">
                <a:solidFill>
                  <a:schemeClr val="accent2">
                    <a:lumMod val="50000"/>
                  </a:schemeClr>
                </a:solidFill>
                <a:latin typeface="Cambria" panose="02040503050406030204" pitchFamily="18" charset="0"/>
              </a:defRPr>
            </a:lvl1pPr>
          </a:lstStyle>
          <a:p>
            <a:r>
              <a:rPr lang="en-GB" sz="4400" dirty="0">
                <a:solidFill>
                  <a:schemeClr val="accent5">
                    <a:lumMod val="50000"/>
                  </a:schemeClr>
                </a:solidFill>
              </a:rPr>
              <a:t>139</a:t>
            </a:r>
            <a:endParaRPr lang="en-SA" sz="4400" dirty="0">
              <a:solidFill>
                <a:schemeClr val="accent5">
                  <a:lumMod val="50000"/>
                </a:schemeClr>
              </a:solidFill>
            </a:endParaRPr>
          </a:p>
        </p:txBody>
      </p:sp>
      <p:sp>
        <p:nvSpPr>
          <p:cNvPr id="16" name="TextBox 15">
            <a:extLst>
              <a:ext uri="{FF2B5EF4-FFF2-40B4-BE49-F238E27FC236}">
                <a16:creationId xmlns:a16="http://schemas.microsoft.com/office/drawing/2014/main" id="{29EBA066-8247-3A41-BB5A-B4C46DE2CCBB}"/>
              </a:ext>
            </a:extLst>
          </p:cNvPr>
          <p:cNvSpPr txBox="1"/>
          <p:nvPr/>
        </p:nvSpPr>
        <p:spPr>
          <a:xfrm>
            <a:off x="7509416" y="3153721"/>
            <a:ext cx="3556000" cy="923330"/>
          </a:xfrm>
          <a:prstGeom prst="rect">
            <a:avLst/>
          </a:prstGeom>
          <a:noFill/>
        </p:spPr>
        <p:txBody>
          <a:bodyPr wrap="square">
            <a:spAutoFit/>
          </a:bodyPr>
          <a:lstStyle/>
          <a:p>
            <a:pPr marL="0" indent="0">
              <a:buNone/>
            </a:pPr>
            <a:r>
              <a:rPr lang="en-GB" sz="5400" dirty="0">
                <a:solidFill>
                  <a:srgbClr val="FF0000"/>
                </a:solidFill>
                <a:latin typeface="Cambria" panose="02040503050406030204" pitchFamily="18" charset="0"/>
              </a:rPr>
              <a:t>743 cases</a:t>
            </a:r>
          </a:p>
        </p:txBody>
      </p:sp>
      <p:sp>
        <p:nvSpPr>
          <p:cNvPr id="14" name="Equals 13">
            <a:extLst>
              <a:ext uri="{FF2B5EF4-FFF2-40B4-BE49-F238E27FC236}">
                <a16:creationId xmlns:a16="http://schemas.microsoft.com/office/drawing/2014/main" id="{73D5B4F0-E839-B141-978B-610C91A657DD}"/>
              </a:ext>
            </a:extLst>
          </p:cNvPr>
          <p:cNvSpPr/>
          <p:nvPr/>
        </p:nvSpPr>
        <p:spPr>
          <a:xfrm>
            <a:off x="6389844" y="3307610"/>
            <a:ext cx="788733" cy="769441"/>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A">
              <a:solidFill>
                <a:schemeClr val="tx1"/>
              </a:solidFill>
            </a:endParaRPr>
          </a:p>
        </p:txBody>
      </p:sp>
    </p:spTree>
    <p:extLst>
      <p:ext uri="{BB962C8B-B14F-4D97-AF65-F5344CB8AC3E}">
        <p14:creationId xmlns:p14="http://schemas.microsoft.com/office/powerpoint/2010/main" val="2124766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37C62A6D-83BA-D844-AD56-A19B2145A9DE}"/>
              </a:ext>
            </a:extLst>
          </p:cNvPr>
          <p:cNvCxnSpPr>
            <a:cxnSpLocks/>
          </p:cNvCxnSpPr>
          <p:nvPr/>
        </p:nvCxnSpPr>
        <p:spPr>
          <a:xfrm flipH="1" flipV="1">
            <a:off x="4446815" y="3134952"/>
            <a:ext cx="810985" cy="7250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FA427B-3801-2C47-BA37-E93A82456987}"/>
              </a:ext>
            </a:extLst>
          </p:cNvPr>
          <p:cNvSpPr>
            <a:spLocks noGrp="1"/>
          </p:cNvSpPr>
          <p:nvPr>
            <p:ph type="title"/>
          </p:nvPr>
        </p:nvSpPr>
        <p:spPr>
          <a:xfrm>
            <a:off x="838200" y="365125"/>
            <a:ext cx="10896600" cy="1325563"/>
          </a:xfrm>
        </p:spPr>
        <p:txBody>
          <a:bodyPr>
            <a:normAutofit/>
          </a:bodyPr>
          <a:lstStyle/>
          <a:p>
            <a:r>
              <a:rPr lang="en-GB" sz="4300" dirty="0"/>
              <a:t>Premarital Screening Programs in Saudi Arabia</a:t>
            </a:r>
            <a:endParaRPr lang="en-SA" sz="4300" dirty="0"/>
          </a:p>
        </p:txBody>
      </p:sp>
      <p:sp>
        <p:nvSpPr>
          <p:cNvPr id="4" name="Footer Placeholder 3">
            <a:extLst>
              <a:ext uri="{FF2B5EF4-FFF2-40B4-BE49-F238E27FC236}">
                <a16:creationId xmlns:a16="http://schemas.microsoft.com/office/drawing/2014/main" id="{45FBA5CD-EF6A-E249-85CF-2582C5D20E57}"/>
              </a:ext>
            </a:extLst>
          </p:cNvPr>
          <p:cNvSpPr>
            <a:spLocks noGrp="1"/>
          </p:cNvSpPr>
          <p:nvPr>
            <p:ph type="ftr" sz="quarter" idx="11"/>
          </p:nvPr>
        </p:nvSpPr>
        <p:spPr/>
        <p:txBody>
          <a:bodyPr/>
          <a:lstStyle/>
          <a:p>
            <a:r>
              <a:rPr lang="en-GB"/>
              <a:t>National screening programs in Saudi Arabia (2019)</a:t>
            </a:r>
            <a:endParaRPr lang="en-SA" dirty="0"/>
          </a:p>
        </p:txBody>
      </p:sp>
      <p:sp>
        <p:nvSpPr>
          <p:cNvPr id="5" name="Slide Number Placeholder 4">
            <a:extLst>
              <a:ext uri="{FF2B5EF4-FFF2-40B4-BE49-F238E27FC236}">
                <a16:creationId xmlns:a16="http://schemas.microsoft.com/office/drawing/2014/main" id="{8A0A959D-ABC5-834D-9645-FB5F2CEF8914}"/>
              </a:ext>
            </a:extLst>
          </p:cNvPr>
          <p:cNvSpPr>
            <a:spLocks noGrp="1"/>
          </p:cNvSpPr>
          <p:nvPr>
            <p:ph type="sldNum" sz="quarter" idx="12"/>
          </p:nvPr>
        </p:nvSpPr>
        <p:spPr/>
        <p:txBody>
          <a:bodyPr/>
          <a:lstStyle/>
          <a:p>
            <a:fld id="{75F2314C-9641-5E4D-B5D0-E6F6EECA0514}" type="slidenum">
              <a:rPr lang="en-SA" smtClean="0"/>
              <a:t>12</a:t>
            </a:fld>
            <a:endParaRPr lang="en-SA"/>
          </a:p>
        </p:txBody>
      </p:sp>
      <p:sp>
        <p:nvSpPr>
          <p:cNvPr id="8" name="Rounded Rectangle 7">
            <a:extLst>
              <a:ext uri="{FF2B5EF4-FFF2-40B4-BE49-F238E27FC236}">
                <a16:creationId xmlns:a16="http://schemas.microsoft.com/office/drawing/2014/main" id="{A403FCCD-E417-9643-A2FA-200867C3036D}"/>
              </a:ext>
            </a:extLst>
          </p:cNvPr>
          <p:cNvSpPr/>
          <p:nvPr/>
        </p:nvSpPr>
        <p:spPr>
          <a:xfrm>
            <a:off x="4446815" y="2148635"/>
            <a:ext cx="5208818" cy="664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Cambria" panose="02040503050406030204" pitchFamily="18" charset="0"/>
              </a:rPr>
              <a:t>Premarital screening program </a:t>
            </a:r>
          </a:p>
        </p:txBody>
      </p:sp>
      <p:cxnSp>
        <p:nvCxnSpPr>
          <p:cNvPr id="7" name="Straight Connector 6">
            <a:extLst>
              <a:ext uri="{FF2B5EF4-FFF2-40B4-BE49-F238E27FC236}">
                <a16:creationId xmlns:a16="http://schemas.microsoft.com/office/drawing/2014/main" id="{5547B3CD-9C21-5445-BAB8-3F5146695A84}"/>
              </a:ext>
            </a:extLst>
          </p:cNvPr>
          <p:cNvCxnSpPr/>
          <p:nvPr/>
        </p:nvCxnSpPr>
        <p:spPr>
          <a:xfrm flipV="1">
            <a:off x="4446815" y="2734523"/>
            <a:ext cx="370114" cy="4027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E65B1A-41A8-8B43-B62C-F8E98FC8E1BB}"/>
              </a:ext>
            </a:extLst>
          </p:cNvPr>
          <p:cNvCxnSpPr>
            <a:cxnSpLocks/>
          </p:cNvCxnSpPr>
          <p:nvPr/>
        </p:nvCxnSpPr>
        <p:spPr>
          <a:xfrm>
            <a:off x="9339947" y="2773959"/>
            <a:ext cx="315686" cy="3757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3682752E-2C3F-CF4B-BE43-BABE6865FAE3}"/>
              </a:ext>
            </a:extLst>
          </p:cNvPr>
          <p:cNvSpPr/>
          <p:nvPr/>
        </p:nvSpPr>
        <p:spPr>
          <a:xfrm>
            <a:off x="3260282" y="3109424"/>
            <a:ext cx="2111824" cy="531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A" dirty="0">
                <a:solidFill>
                  <a:schemeClr val="bg1"/>
                </a:solidFill>
                <a:latin typeface="Cambria" panose="02040503050406030204" pitchFamily="18" charset="0"/>
              </a:rPr>
              <a:t>+ ve </a:t>
            </a:r>
            <a:r>
              <a:rPr lang="en-GB" dirty="0">
                <a:solidFill>
                  <a:schemeClr val="bg1"/>
                </a:solidFill>
                <a:latin typeface="Cambria" panose="02040503050406030204" pitchFamily="18" charset="0"/>
              </a:rPr>
              <a:t>Risky Couples</a:t>
            </a:r>
            <a:endParaRPr lang="en-SA" dirty="0">
              <a:solidFill>
                <a:schemeClr val="bg1"/>
              </a:solidFill>
              <a:latin typeface="Cambria" panose="02040503050406030204" pitchFamily="18" charset="0"/>
            </a:endParaRPr>
          </a:p>
        </p:txBody>
      </p:sp>
      <p:sp>
        <p:nvSpPr>
          <p:cNvPr id="33" name="TextBox 32">
            <a:extLst>
              <a:ext uri="{FF2B5EF4-FFF2-40B4-BE49-F238E27FC236}">
                <a16:creationId xmlns:a16="http://schemas.microsoft.com/office/drawing/2014/main" id="{7A77FB2C-5749-0E45-B2E8-4030FDF429AB}"/>
              </a:ext>
            </a:extLst>
          </p:cNvPr>
          <p:cNvSpPr txBox="1"/>
          <p:nvPr/>
        </p:nvSpPr>
        <p:spPr>
          <a:xfrm>
            <a:off x="947064" y="3860013"/>
            <a:ext cx="2917374" cy="81167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SA"/>
            </a:defPPr>
            <a:lvl1pPr indent="0" algn="ctr">
              <a:buFont typeface="+mj-lt"/>
              <a:buNone/>
              <a:defRPr sz="2000">
                <a:solidFill>
                  <a:schemeClr val="tx1">
                    <a:lumMod val="95000"/>
                    <a:lumOff val="5000"/>
                  </a:schemeClr>
                </a:solidFill>
                <a:latin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dirty="0"/>
              <a:t>Sickle cell disease &amp; Thalassemia</a:t>
            </a:r>
          </a:p>
        </p:txBody>
      </p:sp>
      <p:sp>
        <p:nvSpPr>
          <p:cNvPr id="35" name="TextBox 34">
            <a:extLst>
              <a:ext uri="{FF2B5EF4-FFF2-40B4-BE49-F238E27FC236}">
                <a16:creationId xmlns:a16="http://schemas.microsoft.com/office/drawing/2014/main" id="{EE7FF9C1-C5AC-6C4E-9DAD-F795E5DC4D11}"/>
              </a:ext>
            </a:extLst>
          </p:cNvPr>
          <p:cNvSpPr txBox="1"/>
          <p:nvPr/>
        </p:nvSpPr>
        <p:spPr>
          <a:xfrm>
            <a:off x="947064" y="4883856"/>
            <a:ext cx="2917374" cy="125325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SA"/>
            </a:defPPr>
            <a:lvl1pPr indent="0" algn="ctr">
              <a:buFont typeface="+mj-lt"/>
              <a:buNone/>
              <a:defRPr sz="2000">
                <a:solidFill>
                  <a:schemeClr val="tx1">
                    <a:lumMod val="95000"/>
                    <a:lumOff val="5000"/>
                  </a:schemeClr>
                </a:solidFill>
                <a:latin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dirty="0"/>
              <a:t>Education about risk &amp; the health complications experienced among affected children</a:t>
            </a:r>
          </a:p>
        </p:txBody>
      </p:sp>
      <p:sp>
        <p:nvSpPr>
          <p:cNvPr id="37" name="TextBox 36">
            <a:extLst>
              <a:ext uri="{FF2B5EF4-FFF2-40B4-BE49-F238E27FC236}">
                <a16:creationId xmlns:a16="http://schemas.microsoft.com/office/drawing/2014/main" id="{35328364-D2D5-174E-A62F-C57EF9D6ADDB}"/>
              </a:ext>
            </a:extLst>
          </p:cNvPr>
          <p:cNvSpPr txBox="1"/>
          <p:nvPr/>
        </p:nvSpPr>
        <p:spPr>
          <a:xfrm>
            <a:off x="5008790" y="3860013"/>
            <a:ext cx="4114799" cy="81167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SA"/>
            </a:defPPr>
            <a:lvl1pPr indent="0" algn="ctr">
              <a:buFont typeface="+mj-lt"/>
              <a:buNone/>
              <a:defRPr sz="2000">
                <a:solidFill>
                  <a:schemeClr val="tx1">
                    <a:lumMod val="95000"/>
                    <a:lumOff val="5000"/>
                  </a:schemeClr>
                </a:solidFill>
                <a:latin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800" dirty="0"/>
              <a:t>One of a screened couple were found to be affected with hepatitis B, C, or HIV </a:t>
            </a:r>
          </a:p>
        </p:txBody>
      </p:sp>
      <p:sp>
        <p:nvSpPr>
          <p:cNvPr id="39" name="TextBox 38">
            <a:extLst>
              <a:ext uri="{FF2B5EF4-FFF2-40B4-BE49-F238E27FC236}">
                <a16:creationId xmlns:a16="http://schemas.microsoft.com/office/drawing/2014/main" id="{B6F3B925-E3C1-7C46-BBAE-EDB058FE0DD2}"/>
              </a:ext>
            </a:extLst>
          </p:cNvPr>
          <p:cNvSpPr txBox="1"/>
          <p:nvPr/>
        </p:nvSpPr>
        <p:spPr>
          <a:xfrm>
            <a:off x="5019679" y="4883856"/>
            <a:ext cx="4114798" cy="125325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SA"/>
            </a:defPPr>
            <a:lvl1pPr indent="0" algn="ctr">
              <a:buFont typeface="+mj-lt"/>
              <a:buNone/>
              <a:defRPr>
                <a:solidFill>
                  <a:schemeClr val="tx1">
                    <a:lumMod val="95000"/>
                    <a:lumOff val="5000"/>
                  </a:schemeClr>
                </a:solidFill>
                <a:latin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Other spouse-to- be would be informed about the infection, &amp; then requested to revisit the decision to proceed with marriage </a:t>
            </a:r>
          </a:p>
        </p:txBody>
      </p:sp>
      <p:sp>
        <p:nvSpPr>
          <p:cNvPr id="40" name="Rounded Rectangle 39">
            <a:extLst>
              <a:ext uri="{FF2B5EF4-FFF2-40B4-BE49-F238E27FC236}">
                <a16:creationId xmlns:a16="http://schemas.microsoft.com/office/drawing/2014/main" id="{1EDB926F-FE65-844C-B942-336CC7A94A69}"/>
              </a:ext>
            </a:extLst>
          </p:cNvPr>
          <p:cNvSpPr/>
          <p:nvPr/>
        </p:nvSpPr>
        <p:spPr>
          <a:xfrm>
            <a:off x="9497790" y="3108911"/>
            <a:ext cx="2111824" cy="531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A" dirty="0">
                <a:solidFill>
                  <a:schemeClr val="bg1"/>
                </a:solidFill>
                <a:latin typeface="Cambria" panose="02040503050406030204" pitchFamily="18" charset="0"/>
              </a:rPr>
              <a:t>- ve</a:t>
            </a:r>
          </a:p>
        </p:txBody>
      </p:sp>
      <p:pic>
        <p:nvPicPr>
          <p:cNvPr id="3074" name="Picture 2" descr="Free Certificate Icon, Symbol. PNG, SVG Download.">
            <a:extLst>
              <a:ext uri="{FF2B5EF4-FFF2-40B4-BE49-F238E27FC236}">
                <a16:creationId xmlns:a16="http://schemas.microsoft.com/office/drawing/2014/main" id="{4E982556-FFB9-7941-ACAD-F3CB57E81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91459">
            <a:off x="11048778" y="3330699"/>
            <a:ext cx="791025" cy="791025"/>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Connector 43">
            <a:extLst>
              <a:ext uri="{FF2B5EF4-FFF2-40B4-BE49-F238E27FC236}">
                <a16:creationId xmlns:a16="http://schemas.microsoft.com/office/drawing/2014/main" id="{363FA7D0-0811-3F47-BC6A-EDC6CC30801A}"/>
              </a:ext>
            </a:extLst>
          </p:cNvPr>
          <p:cNvCxnSpPr>
            <a:cxnSpLocks/>
          </p:cNvCxnSpPr>
          <p:nvPr/>
        </p:nvCxnSpPr>
        <p:spPr>
          <a:xfrm flipV="1">
            <a:off x="3766457" y="3552541"/>
            <a:ext cx="244929" cy="307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E00F906-BACC-6E4A-86E6-554FDF82ABC1}"/>
              </a:ext>
            </a:extLst>
          </p:cNvPr>
          <p:cNvCxnSpPr>
            <a:stCxn id="33" idx="2"/>
            <a:endCxn id="35" idx="0"/>
          </p:cNvCxnSpPr>
          <p:nvPr/>
        </p:nvCxnSpPr>
        <p:spPr>
          <a:xfrm>
            <a:off x="2405751" y="4671683"/>
            <a:ext cx="0" cy="2121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782F6ED-EDEE-AE40-A4DD-FDEF0B4F3C79}"/>
              </a:ext>
            </a:extLst>
          </p:cNvPr>
          <p:cNvCxnSpPr/>
          <p:nvPr/>
        </p:nvCxnSpPr>
        <p:spPr>
          <a:xfrm>
            <a:off x="6716494" y="4671683"/>
            <a:ext cx="0" cy="21217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080" name="Picture 8" descr="News Flash • Fayette County, PA • CivicEngage">
            <a:extLst>
              <a:ext uri="{FF2B5EF4-FFF2-40B4-BE49-F238E27FC236}">
                <a16:creationId xmlns:a16="http://schemas.microsoft.com/office/drawing/2014/main" id="{3F8406F4-4E42-B145-8B3C-7A508C0E7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0351" y="5632358"/>
            <a:ext cx="747869" cy="77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134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062F-5E48-724F-99C9-D4F96728D95C}"/>
              </a:ext>
            </a:extLst>
          </p:cNvPr>
          <p:cNvSpPr>
            <a:spLocks noGrp="1"/>
          </p:cNvSpPr>
          <p:nvPr>
            <p:ph type="title"/>
          </p:nvPr>
        </p:nvSpPr>
        <p:spPr>
          <a:xfrm>
            <a:off x="890082" y="1407782"/>
            <a:ext cx="10515600" cy="1325563"/>
          </a:xfrm>
        </p:spPr>
        <p:txBody>
          <a:bodyPr>
            <a:normAutofit/>
          </a:bodyPr>
          <a:lstStyle/>
          <a:p>
            <a:r>
              <a:rPr lang="en-GB" dirty="0"/>
              <a:t>Outcomes of Premarital Screening Program in Saudi Arabia </a:t>
            </a:r>
            <a:endParaRPr lang="en-SA" dirty="0"/>
          </a:p>
        </p:txBody>
      </p:sp>
      <p:pic>
        <p:nvPicPr>
          <p:cNvPr id="7" name="Content Placeholder 6" descr="Graphical user interface, text, application&#10;&#10;Description automatically generated">
            <a:extLst>
              <a:ext uri="{FF2B5EF4-FFF2-40B4-BE49-F238E27FC236}">
                <a16:creationId xmlns:a16="http://schemas.microsoft.com/office/drawing/2014/main" id="{39CB9CC7-D614-A749-9283-09BDB8A6F35A}"/>
              </a:ext>
            </a:extLst>
          </p:cNvPr>
          <p:cNvPicPr>
            <a:picLocks noGrp="1" noChangeAspect="1"/>
          </p:cNvPicPr>
          <p:nvPr>
            <p:ph idx="1"/>
          </p:nvPr>
        </p:nvPicPr>
        <p:blipFill rotWithShape="1">
          <a:blip r:embed="rId3"/>
          <a:srcRect l="21908" t="38286" r="18989" b="35446"/>
          <a:stretch/>
        </p:blipFill>
        <p:spPr>
          <a:xfrm>
            <a:off x="1135444" y="2964326"/>
            <a:ext cx="9921112" cy="2755901"/>
          </a:xfrm>
        </p:spPr>
      </p:pic>
      <p:sp>
        <p:nvSpPr>
          <p:cNvPr id="4" name="Footer Placeholder 3">
            <a:extLst>
              <a:ext uri="{FF2B5EF4-FFF2-40B4-BE49-F238E27FC236}">
                <a16:creationId xmlns:a16="http://schemas.microsoft.com/office/drawing/2014/main" id="{B9392720-59EA-934D-887E-636AD66C8AA0}"/>
              </a:ext>
            </a:extLst>
          </p:cNvPr>
          <p:cNvSpPr>
            <a:spLocks noGrp="1"/>
          </p:cNvSpPr>
          <p:nvPr>
            <p:ph type="ftr" sz="quarter" idx="11"/>
          </p:nvPr>
        </p:nvSpPr>
        <p:spPr/>
        <p:txBody>
          <a:bodyPr/>
          <a:lstStyle/>
          <a:p>
            <a:r>
              <a:rPr lang="en-GB"/>
              <a:t>National screening programs in Saudi Arabia (2019)</a:t>
            </a:r>
            <a:endParaRPr lang="en-SA" dirty="0"/>
          </a:p>
        </p:txBody>
      </p:sp>
      <p:sp>
        <p:nvSpPr>
          <p:cNvPr id="5" name="Slide Number Placeholder 4">
            <a:extLst>
              <a:ext uri="{FF2B5EF4-FFF2-40B4-BE49-F238E27FC236}">
                <a16:creationId xmlns:a16="http://schemas.microsoft.com/office/drawing/2014/main" id="{CFCBDF7D-166A-A84C-9CF4-D2AEFB0EE27D}"/>
              </a:ext>
            </a:extLst>
          </p:cNvPr>
          <p:cNvSpPr>
            <a:spLocks noGrp="1"/>
          </p:cNvSpPr>
          <p:nvPr>
            <p:ph type="sldNum" sz="quarter" idx="12"/>
          </p:nvPr>
        </p:nvSpPr>
        <p:spPr/>
        <p:txBody>
          <a:bodyPr/>
          <a:lstStyle/>
          <a:p>
            <a:fld id="{75F2314C-9641-5E4D-B5D0-E6F6EECA0514}" type="slidenum">
              <a:rPr lang="en-SA" smtClean="0"/>
              <a:t>13</a:t>
            </a:fld>
            <a:endParaRPr lang="en-SA"/>
          </a:p>
        </p:txBody>
      </p:sp>
      <p:sp>
        <p:nvSpPr>
          <p:cNvPr id="8" name="Oval 7">
            <a:extLst>
              <a:ext uri="{FF2B5EF4-FFF2-40B4-BE49-F238E27FC236}">
                <a16:creationId xmlns:a16="http://schemas.microsoft.com/office/drawing/2014/main" id="{B0311DD0-DFF6-464D-9EAA-4C981C394B2C}"/>
              </a:ext>
            </a:extLst>
          </p:cNvPr>
          <p:cNvSpPr/>
          <p:nvPr/>
        </p:nvSpPr>
        <p:spPr>
          <a:xfrm>
            <a:off x="9398000" y="3789827"/>
            <a:ext cx="419100" cy="241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11" name="Oval 10">
            <a:extLst>
              <a:ext uri="{FF2B5EF4-FFF2-40B4-BE49-F238E27FC236}">
                <a16:creationId xmlns:a16="http://schemas.microsoft.com/office/drawing/2014/main" id="{C8DA4128-4E84-5D4D-AC7C-5FFCC07359B2}"/>
              </a:ext>
            </a:extLst>
          </p:cNvPr>
          <p:cNvSpPr/>
          <p:nvPr/>
        </p:nvSpPr>
        <p:spPr>
          <a:xfrm>
            <a:off x="10541000" y="4678827"/>
            <a:ext cx="419100" cy="241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A"/>
          </a:p>
        </p:txBody>
      </p:sp>
      <p:cxnSp>
        <p:nvCxnSpPr>
          <p:cNvPr id="15" name="Straight Arrow Connector 14">
            <a:extLst>
              <a:ext uri="{FF2B5EF4-FFF2-40B4-BE49-F238E27FC236}">
                <a16:creationId xmlns:a16="http://schemas.microsoft.com/office/drawing/2014/main" id="{5D68C686-33D4-5A49-B33A-08591D038DE9}"/>
              </a:ext>
            </a:extLst>
          </p:cNvPr>
          <p:cNvCxnSpPr>
            <a:cxnSpLocks/>
          </p:cNvCxnSpPr>
          <p:nvPr/>
        </p:nvCxnSpPr>
        <p:spPr>
          <a:xfrm>
            <a:off x="11056556" y="4469277"/>
            <a:ext cx="0" cy="660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0A77BB1-8421-824F-BA34-5579F65943A5}"/>
              </a:ext>
            </a:extLst>
          </p:cNvPr>
          <p:cNvCxnSpPr>
            <a:cxnSpLocks/>
          </p:cNvCxnSpPr>
          <p:nvPr/>
        </p:nvCxnSpPr>
        <p:spPr>
          <a:xfrm>
            <a:off x="10287000" y="3827927"/>
            <a:ext cx="482600" cy="0"/>
          </a:xfrm>
          <a:prstGeom prst="line">
            <a:avLst/>
          </a:prstGeom>
          <a:ln w="28575">
            <a:solidFill>
              <a:srgbClr val="21A48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F800097-B9D1-6346-AA2F-F7C8790A12BE}"/>
              </a:ext>
            </a:extLst>
          </p:cNvPr>
          <p:cNvCxnSpPr>
            <a:cxnSpLocks/>
          </p:cNvCxnSpPr>
          <p:nvPr/>
        </p:nvCxnSpPr>
        <p:spPr>
          <a:xfrm>
            <a:off x="10299700" y="4539127"/>
            <a:ext cx="482600" cy="0"/>
          </a:xfrm>
          <a:prstGeom prst="line">
            <a:avLst/>
          </a:prstGeom>
          <a:ln w="28575">
            <a:solidFill>
              <a:srgbClr val="21A481"/>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10;&#10;Description automatically generated">
            <a:extLst>
              <a:ext uri="{FF2B5EF4-FFF2-40B4-BE49-F238E27FC236}">
                <a16:creationId xmlns:a16="http://schemas.microsoft.com/office/drawing/2014/main" id="{DDF2DE19-30D2-40C8-84EB-B22ADC6EC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082" y="230188"/>
            <a:ext cx="2154940" cy="1075946"/>
          </a:xfrm>
          <a:prstGeom prst="rect">
            <a:avLst/>
          </a:prstGeom>
        </p:spPr>
      </p:pic>
    </p:spTree>
    <p:extLst>
      <p:ext uri="{BB962C8B-B14F-4D97-AF65-F5344CB8AC3E}">
        <p14:creationId xmlns:p14="http://schemas.microsoft.com/office/powerpoint/2010/main" val="212368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F4EC7-53DF-5048-B5F5-429AC1A14C9B}"/>
              </a:ext>
            </a:extLst>
          </p:cNvPr>
          <p:cNvSpPr>
            <a:spLocks noGrp="1"/>
          </p:cNvSpPr>
          <p:nvPr>
            <p:ph type="ctrTitle"/>
          </p:nvPr>
        </p:nvSpPr>
        <p:spPr/>
        <p:txBody>
          <a:bodyPr>
            <a:normAutofit/>
          </a:bodyPr>
          <a:lstStyle/>
          <a:p>
            <a:r>
              <a:rPr lang="en-GB" dirty="0"/>
              <a:t>International screening programs </a:t>
            </a:r>
            <a:endParaRPr lang="en-SA" b="1" dirty="0"/>
          </a:p>
        </p:txBody>
      </p:sp>
      <p:sp>
        <p:nvSpPr>
          <p:cNvPr id="3" name="Subtitle 2">
            <a:extLst>
              <a:ext uri="{FF2B5EF4-FFF2-40B4-BE49-F238E27FC236}">
                <a16:creationId xmlns:a16="http://schemas.microsoft.com/office/drawing/2014/main" id="{D558F353-3AF3-B448-A483-90C4138997A6}"/>
              </a:ext>
            </a:extLst>
          </p:cNvPr>
          <p:cNvSpPr>
            <a:spLocks noGrp="1"/>
          </p:cNvSpPr>
          <p:nvPr>
            <p:ph type="subTitle" idx="1"/>
          </p:nvPr>
        </p:nvSpPr>
        <p:spPr/>
        <p:txBody>
          <a:bodyPr/>
          <a:lstStyle/>
          <a:p>
            <a:endParaRPr lang="en-SA"/>
          </a:p>
        </p:txBody>
      </p:sp>
    </p:spTree>
    <p:extLst>
      <p:ext uri="{BB962C8B-B14F-4D97-AF65-F5344CB8AC3E}">
        <p14:creationId xmlns:p14="http://schemas.microsoft.com/office/powerpoint/2010/main" val="1440343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8AB4-E7C9-2641-A9D5-FDF2AD972E33}"/>
              </a:ext>
            </a:extLst>
          </p:cNvPr>
          <p:cNvSpPr>
            <a:spLocks noGrp="1"/>
          </p:cNvSpPr>
          <p:nvPr>
            <p:ph type="title"/>
          </p:nvPr>
        </p:nvSpPr>
        <p:spPr/>
        <p:txBody>
          <a:bodyPr/>
          <a:lstStyle/>
          <a:p>
            <a:endParaRPr lang="en-SA"/>
          </a:p>
        </p:txBody>
      </p:sp>
      <p:graphicFrame>
        <p:nvGraphicFramePr>
          <p:cNvPr id="6" name="Table 6">
            <a:extLst>
              <a:ext uri="{FF2B5EF4-FFF2-40B4-BE49-F238E27FC236}">
                <a16:creationId xmlns:a16="http://schemas.microsoft.com/office/drawing/2014/main" id="{DEA3B19B-C389-2A46-99E8-B89AAA3D55A5}"/>
              </a:ext>
            </a:extLst>
          </p:cNvPr>
          <p:cNvGraphicFramePr>
            <a:graphicFrameLocks noGrp="1"/>
          </p:cNvGraphicFramePr>
          <p:nvPr>
            <p:ph idx="1"/>
            <p:extLst>
              <p:ext uri="{D42A27DB-BD31-4B8C-83A1-F6EECF244321}">
                <p14:modId xmlns:p14="http://schemas.microsoft.com/office/powerpoint/2010/main" val="4227252392"/>
              </p:ext>
            </p:extLst>
          </p:nvPr>
        </p:nvGraphicFramePr>
        <p:xfrm>
          <a:off x="88900" y="-195898"/>
          <a:ext cx="12014200" cy="7122795"/>
        </p:xfrm>
        <a:graphic>
          <a:graphicData uri="http://schemas.openxmlformats.org/drawingml/2006/table">
            <a:tbl>
              <a:tblPr firstRow="1" bandRow="1">
                <a:tableStyleId>{5C22544A-7EE6-4342-B048-85BDC9FD1C3A}</a:tableStyleId>
              </a:tblPr>
              <a:tblGrid>
                <a:gridCol w="3644900">
                  <a:extLst>
                    <a:ext uri="{9D8B030D-6E8A-4147-A177-3AD203B41FA5}">
                      <a16:colId xmlns:a16="http://schemas.microsoft.com/office/drawing/2014/main" val="1796809012"/>
                    </a:ext>
                  </a:extLst>
                </a:gridCol>
                <a:gridCol w="1016000">
                  <a:extLst>
                    <a:ext uri="{9D8B030D-6E8A-4147-A177-3AD203B41FA5}">
                      <a16:colId xmlns:a16="http://schemas.microsoft.com/office/drawing/2014/main" val="1602422523"/>
                    </a:ext>
                  </a:extLst>
                </a:gridCol>
                <a:gridCol w="914400">
                  <a:extLst>
                    <a:ext uri="{9D8B030D-6E8A-4147-A177-3AD203B41FA5}">
                      <a16:colId xmlns:a16="http://schemas.microsoft.com/office/drawing/2014/main" val="3788622436"/>
                    </a:ext>
                  </a:extLst>
                </a:gridCol>
                <a:gridCol w="1282700">
                  <a:extLst>
                    <a:ext uri="{9D8B030D-6E8A-4147-A177-3AD203B41FA5}">
                      <a16:colId xmlns:a16="http://schemas.microsoft.com/office/drawing/2014/main" val="4051494851"/>
                    </a:ext>
                  </a:extLst>
                </a:gridCol>
                <a:gridCol w="2108200">
                  <a:extLst>
                    <a:ext uri="{9D8B030D-6E8A-4147-A177-3AD203B41FA5}">
                      <a16:colId xmlns:a16="http://schemas.microsoft.com/office/drawing/2014/main" val="139543169"/>
                    </a:ext>
                  </a:extLst>
                </a:gridCol>
                <a:gridCol w="1143000">
                  <a:extLst>
                    <a:ext uri="{9D8B030D-6E8A-4147-A177-3AD203B41FA5}">
                      <a16:colId xmlns:a16="http://schemas.microsoft.com/office/drawing/2014/main" val="1617351910"/>
                    </a:ext>
                  </a:extLst>
                </a:gridCol>
                <a:gridCol w="876300">
                  <a:extLst>
                    <a:ext uri="{9D8B030D-6E8A-4147-A177-3AD203B41FA5}">
                      <a16:colId xmlns:a16="http://schemas.microsoft.com/office/drawing/2014/main" val="2524496817"/>
                    </a:ext>
                  </a:extLst>
                </a:gridCol>
                <a:gridCol w="1028700">
                  <a:extLst>
                    <a:ext uri="{9D8B030D-6E8A-4147-A177-3AD203B41FA5}">
                      <a16:colId xmlns:a16="http://schemas.microsoft.com/office/drawing/2014/main" val="3623638029"/>
                    </a:ext>
                  </a:extLst>
                </a:gridCol>
              </a:tblGrid>
              <a:tr h="0">
                <a:tc>
                  <a:txBody>
                    <a:bodyPr/>
                    <a:lstStyle/>
                    <a:p>
                      <a:pPr marL="0" defTabSz="57150"/>
                      <a:endParaRPr lang="en-SA" sz="1400" dirty="0">
                        <a:latin typeface="Cambria" panose="02040503050406030204" pitchFamily="18" charset="0"/>
                      </a:endParaRPr>
                    </a:p>
                  </a:txBody>
                  <a:tcPr/>
                </a:tc>
                <a:tc>
                  <a:txBody>
                    <a:bodyPr/>
                    <a:lstStyle/>
                    <a:p>
                      <a:pPr marL="0" marR="0" lvl="0" indent="0" algn="ctr" defTabSz="57150" rtl="0" eaLnBrk="1" fontAlgn="ctr" latinLnBrk="0" hangingPunct="1">
                        <a:lnSpc>
                          <a:spcPct val="100000"/>
                        </a:lnSpc>
                        <a:spcBef>
                          <a:spcPts val="0"/>
                        </a:spcBef>
                        <a:spcAft>
                          <a:spcPts val="0"/>
                        </a:spcAft>
                        <a:buClrTx/>
                        <a:buSzTx/>
                        <a:buFontTx/>
                        <a:buNone/>
                        <a:tabLst/>
                        <a:defRPr/>
                      </a:pPr>
                      <a:r>
                        <a:rPr lang="en-GB" sz="1400" b="0" kern="1200" dirty="0">
                          <a:solidFill>
                            <a:schemeClr val="lt1"/>
                          </a:solidFill>
                          <a:effectLst/>
                          <a:latin typeface="Cambria" panose="02040503050406030204" pitchFamily="18" charset="0"/>
                          <a:ea typeface="+mn-ea"/>
                          <a:cs typeface="+mn-cs"/>
                        </a:rPr>
                        <a:t>SA</a:t>
                      </a:r>
                    </a:p>
                  </a:txBody>
                  <a:tcPr anchor="ctr"/>
                </a:tc>
                <a:tc>
                  <a:txBody>
                    <a:bodyPr/>
                    <a:lstStyle/>
                    <a:p>
                      <a:pPr marL="0" marR="0" lvl="0" indent="0" algn="ctr" defTabSz="57150" rtl="0" eaLnBrk="1" fontAlgn="ctr" latinLnBrk="0" hangingPunct="1">
                        <a:lnSpc>
                          <a:spcPct val="100000"/>
                        </a:lnSpc>
                        <a:spcBef>
                          <a:spcPts val="0"/>
                        </a:spcBef>
                        <a:spcAft>
                          <a:spcPts val="0"/>
                        </a:spcAft>
                        <a:buClrTx/>
                        <a:buSzTx/>
                        <a:buFontTx/>
                        <a:buNone/>
                        <a:tabLst/>
                        <a:defRPr/>
                      </a:pPr>
                      <a:r>
                        <a:rPr lang="en-GB" sz="1400" b="0" kern="1200" dirty="0">
                          <a:solidFill>
                            <a:schemeClr val="lt1"/>
                          </a:solidFill>
                          <a:effectLst/>
                          <a:latin typeface="Cambria" panose="02040503050406030204" pitchFamily="18" charset="0"/>
                          <a:ea typeface="+mn-ea"/>
                          <a:cs typeface="+mn-cs"/>
                        </a:rPr>
                        <a:t>Australia</a:t>
                      </a:r>
                    </a:p>
                  </a:txBody>
                  <a:tcPr anchor="ctr"/>
                </a:tc>
                <a:tc>
                  <a:txBody>
                    <a:bodyPr/>
                    <a:lstStyle/>
                    <a:p>
                      <a:pPr marL="0" algn="ctr" defTabSz="57150" fontAlgn="ctr" latinLnBrk="0">
                        <a:lnSpc>
                          <a:spcPct val="100000"/>
                        </a:lnSpc>
                        <a:spcBef>
                          <a:spcPts val="0"/>
                        </a:spcBef>
                        <a:spcAft>
                          <a:spcPts val="0"/>
                        </a:spcAft>
                      </a:pPr>
                      <a:r>
                        <a:rPr lang="en-GB" sz="1400" b="0" kern="1200" dirty="0">
                          <a:solidFill>
                            <a:schemeClr val="lt1"/>
                          </a:solidFill>
                          <a:effectLst/>
                          <a:latin typeface="Cambria" panose="02040503050406030204" pitchFamily="18" charset="0"/>
                          <a:ea typeface="+mn-ea"/>
                          <a:cs typeface="+mn-cs"/>
                        </a:rPr>
                        <a:t>New Zealand </a:t>
                      </a:r>
                      <a:endParaRPr lang="en-SA" sz="1400" b="0" kern="1200" dirty="0">
                        <a:solidFill>
                          <a:schemeClr val="lt1"/>
                        </a:solidFill>
                        <a:effectLst/>
                        <a:latin typeface="Cambria" panose="02040503050406030204" pitchFamily="18" charset="0"/>
                        <a:ea typeface="+mn-ea"/>
                        <a:cs typeface="+mn-cs"/>
                      </a:endParaRPr>
                    </a:p>
                  </a:txBody>
                  <a:tcPr anchor="ctr"/>
                </a:tc>
                <a:tc>
                  <a:txBody>
                    <a:bodyPr/>
                    <a:lstStyle/>
                    <a:p>
                      <a:pPr marL="0" marR="0" lvl="0" indent="0" algn="ctr" defTabSz="57150" rtl="0" eaLnBrk="1" fontAlgn="ctr" latinLnBrk="0" hangingPunct="1">
                        <a:lnSpc>
                          <a:spcPct val="100000"/>
                        </a:lnSpc>
                        <a:spcBef>
                          <a:spcPts val="0"/>
                        </a:spcBef>
                        <a:spcAft>
                          <a:spcPts val="0"/>
                        </a:spcAft>
                        <a:buClrTx/>
                        <a:buSzTx/>
                        <a:buFontTx/>
                        <a:buNone/>
                        <a:tabLst/>
                        <a:defRPr/>
                      </a:pPr>
                      <a:r>
                        <a:rPr lang="en-GB" sz="1400" b="0" kern="1200" dirty="0">
                          <a:solidFill>
                            <a:schemeClr val="lt1"/>
                          </a:solidFill>
                          <a:effectLst/>
                          <a:latin typeface="Cambria" panose="02040503050406030204" pitchFamily="18" charset="0"/>
                          <a:ea typeface="+mn-ea"/>
                          <a:cs typeface="+mn-cs"/>
                        </a:rPr>
                        <a:t>Netherland </a:t>
                      </a:r>
                    </a:p>
                  </a:txBody>
                  <a:tcPr anchor="ctr"/>
                </a:tc>
                <a:tc>
                  <a:txBody>
                    <a:bodyPr/>
                    <a:lstStyle/>
                    <a:p>
                      <a:pPr marL="0" marR="0" lvl="0" indent="0" algn="ctr" defTabSz="57150" rtl="0" eaLnBrk="1" fontAlgn="ctr" latinLnBrk="0" hangingPunct="1">
                        <a:lnSpc>
                          <a:spcPct val="100000"/>
                        </a:lnSpc>
                        <a:spcBef>
                          <a:spcPts val="0"/>
                        </a:spcBef>
                        <a:spcAft>
                          <a:spcPts val="0"/>
                        </a:spcAft>
                        <a:buClrTx/>
                        <a:buSzTx/>
                        <a:buFontTx/>
                        <a:buNone/>
                        <a:tabLst/>
                        <a:defRPr/>
                      </a:pPr>
                      <a:r>
                        <a:rPr lang="en-GB" sz="1400" b="0" kern="1200" dirty="0">
                          <a:solidFill>
                            <a:schemeClr val="lt1"/>
                          </a:solidFill>
                          <a:effectLst/>
                          <a:latin typeface="Cambria" panose="02040503050406030204" pitchFamily="18" charset="0"/>
                          <a:ea typeface="+mn-ea"/>
                          <a:cs typeface="+mn-cs"/>
                        </a:rPr>
                        <a:t>UK</a:t>
                      </a:r>
                    </a:p>
                  </a:txBody>
                  <a:tcPr anchor="ctr"/>
                </a:tc>
                <a:tc>
                  <a:txBody>
                    <a:bodyPr/>
                    <a:lstStyle/>
                    <a:p>
                      <a:pPr marL="0" algn="ctr" defTabSz="57150" fontAlgn="ctr" latinLnBrk="0">
                        <a:lnSpc>
                          <a:spcPct val="100000"/>
                        </a:lnSpc>
                        <a:spcBef>
                          <a:spcPts val="0"/>
                        </a:spcBef>
                        <a:spcAft>
                          <a:spcPts val="0"/>
                        </a:spcAft>
                      </a:pPr>
                      <a:r>
                        <a:rPr lang="en-SA" sz="1400" b="0" kern="1200" dirty="0">
                          <a:solidFill>
                            <a:schemeClr val="lt1"/>
                          </a:solidFill>
                          <a:effectLst/>
                          <a:latin typeface="Cambria" panose="02040503050406030204" pitchFamily="18" charset="0"/>
                          <a:ea typeface="+mn-ea"/>
                          <a:cs typeface="+mn-cs"/>
                        </a:rPr>
                        <a:t>US</a:t>
                      </a:r>
                    </a:p>
                  </a:txBody>
                  <a:tcPr anchor="ctr"/>
                </a:tc>
                <a:tc>
                  <a:txBody>
                    <a:bodyPr/>
                    <a:lstStyle/>
                    <a:p>
                      <a:pPr marL="0" algn="ctr" defTabSz="57150" fontAlgn="ctr" latinLnBrk="0">
                        <a:lnSpc>
                          <a:spcPct val="100000"/>
                        </a:lnSpc>
                        <a:spcBef>
                          <a:spcPts val="0"/>
                        </a:spcBef>
                        <a:spcAft>
                          <a:spcPts val="0"/>
                        </a:spcAft>
                      </a:pPr>
                      <a:endParaRPr lang="en-SA" sz="1400" b="0" kern="1200" dirty="0">
                        <a:solidFill>
                          <a:schemeClr val="lt1"/>
                        </a:solidFill>
                        <a:effectLst/>
                        <a:latin typeface="Cambria" panose="02040503050406030204" pitchFamily="18" charset="0"/>
                        <a:ea typeface="+mn-ea"/>
                        <a:cs typeface="+mn-cs"/>
                      </a:endParaRPr>
                    </a:p>
                    <a:p>
                      <a:pPr marL="0" marR="0" lvl="0" indent="0" algn="ctr" defTabSz="57150" rtl="0" eaLnBrk="1" fontAlgn="ctr" latinLnBrk="0" hangingPunct="1">
                        <a:lnSpc>
                          <a:spcPct val="100000"/>
                        </a:lnSpc>
                        <a:spcBef>
                          <a:spcPts val="0"/>
                        </a:spcBef>
                        <a:spcAft>
                          <a:spcPts val="0"/>
                        </a:spcAft>
                        <a:buClrTx/>
                        <a:buSzTx/>
                        <a:buFontTx/>
                        <a:buNone/>
                        <a:tabLst/>
                        <a:defRPr/>
                      </a:pPr>
                      <a:r>
                        <a:rPr lang="en-GB" sz="1400" b="0" kern="1200" dirty="0">
                          <a:solidFill>
                            <a:schemeClr val="lt1"/>
                          </a:solidFill>
                          <a:effectLst/>
                          <a:latin typeface="Cambria" panose="02040503050406030204" pitchFamily="18" charset="0"/>
                          <a:ea typeface="+mn-ea"/>
                          <a:cs typeface="+mn-cs"/>
                        </a:rPr>
                        <a:t>Singapore </a:t>
                      </a:r>
                    </a:p>
                    <a:p>
                      <a:pPr marL="0" algn="ctr" defTabSz="57150" fontAlgn="ctr" latinLnBrk="0">
                        <a:lnSpc>
                          <a:spcPct val="100000"/>
                        </a:lnSpc>
                        <a:spcBef>
                          <a:spcPts val="0"/>
                        </a:spcBef>
                        <a:spcAft>
                          <a:spcPts val="0"/>
                        </a:spcAft>
                      </a:pPr>
                      <a:endParaRPr lang="en-SA" sz="1400" b="0" kern="1200" dirty="0">
                        <a:solidFill>
                          <a:schemeClr val="lt1"/>
                        </a:solidFill>
                        <a:effectLst/>
                        <a:latin typeface="Cambria" panose="02040503050406030204" pitchFamily="18" charset="0"/>
                        <a:ea typeface="+mn-ea"/>
                        <a:cs typeface="+mn-cs"/>
                      </a:endParaRPr>
                    </a:p>
                  </a:txBody>
                  <a:tcPr anchor="ctr"/>
                </a:tc>
                <a:extLst>
                  <a:ext uri="{0D108BD9-81ED-4DB2-BD59-A6C34878D82A}">
                    <a16:rowId xmlns:a16="http://schemas.microsoft.com/office/drawing/2014/main" val="3376051974"/>
                  </a:ext>
                </a:extLst>
              </a:tr>
              <a:tr h="401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Cambria" panose="02040503050406030204" pitchFamily="18" charset="0"/>
                          <a:ea typeface="+mn-ea"/>
                          <a:cs typeface="+mn-cs"/>
                        </a:rPr>
                        <a:t>Breast Screening Program</a:t>
                      </a:r>
                      <a:endParaRPr lang="en-SA" sz="1400" dirty="0">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extLst>
                  <a:ext uri="{0D108BD9-81ED-4DB2-BD59-A6C34878D82A}">
                    <a16:rowId xmlns:a16="http://schemas.microsoft.com/office/drawing/2014/main" val="33719397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Cambria" panose="02040503050406030204" pitchFamily="18" charset="0"/>
                          <a:ea typeface="+mn-ea"/>
                          <a:cs typeface="+mn-cs"/>
                        </a:rPr>
                        <a:t>Cervical Screening Program</a:t>
                      </a:r>
                      <a:endParaRPr lang="en-SA" sz="1400" dirty="0">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A"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extLst>
                  <a:ext uri="{0D108BD9-81ED-4DB2-BD59-A6C34878D82A}">
                    <a16:rowId xmlns:a16="http://schemas.microsoft.com/office/drawing/2014/main" val="42227498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Cambria" panose="02040503050406030204" pitchFamily="18" charset="0"/>
                          <a:ea typeface="+mn-ea"/>
                          <a:cs typeface="+mn-cs"/>
                        </a:rPr>
                        <a:t>Bowel Cancer Screening Program</a:t>
                      </a:r>
                      <a:endParaRPr lang="en-GB" sz="1400" dirty="0">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A"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200" kern="1200" dirty="0">
                          <a:solidFill>
                            <a:srgbClr val="FF0000"/>
                          </a:solidFill>
                          <a:latin typeface="Cambria" panose="02040503050406030204" pitchFamily="18" charset="0"/>
                          <a:ea typeface="+mn-ea"/>
                          <a:cs typeface="+mn-cs"/>
                        </a:rPr>
                        <a:t>colorectal</a:t>
                      </a:r>
                    </a:p>
                  </a:txBody>
                  <a:tcPr anchor="ctr"/>
                </a:tc>
                <a:extLst>
                  <a:ext uri="{0D108BD9-81ED-4DB2-BD59-A6C34878D82A}">
                    <a16:rowId xmlns:a16="http://schemas.microsoft.com/office/drawing/2014/main" val="2704697080"/>
                  </a:ext>
                </a:extLst>
              </a:tr>
              <a:tr h="370840">
                <a:tc>
                  <a:txBody>
                    <a:bodyPr/>
                    <a:lstStyle/>
                    <a:p>
                      <a:r>
                        <a:rPr lang="en-GB" sz="1400" kern="1200" dirty="0" err="1">
                          <a:solidFill>
                            <a:schemeClr val="dk1"/>
                          </a:solidFill>
                          <a:effectLst/>
                          <a:latin typeface="Cambria" panose="02040503050406030204" pitchFamily="18" charset="0"/>
                          <a:ea typeface="+mn-ea"/>
                          <a:cs typeface="+mn-cs"/>
                        </a:rPr>
                        <a:t>Newborn</a:t>
                      </a:r>
                      <a:r>
                        <a:rPr lang="en-GB" sz="1400" kern="1200" dirty="0">
                          <a:solidFill>
                            <a:schemeClr val="dk1"/>
                          </a:solidFill>
                          <a:effectLst/>
                          <a:latin typeface="Cambria" panose="02040503050406030204" pitchFamily="18" charset="0"/>
                          <a:ea typeface="+mn-ea"/>
                          <a:cs typeface="+mn-cs"/>
                        </a:rPr>
                        <a:t> Bloodspot Screening</a:t>
                      </a:r>
                      <a:endParaRPr lang="en-SA" sz="1400" dirty="0">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err="1">
                          <a:solidFill>
                            <a:srgbClr val="21A481"/>
                          </a:solidFill>
                          <a:latin typeface="Cambria" panose="02040503050406030204" pitchFamily="18" charset="0"/>
                          <a:ea typeface="+mn-ea"/>
                          <a:cs typeface="+mn-cs"/>
                        </a:rPr>
                        <a:t>Newborn</a:t>
                      </a:r>
                      <a:r>
                        <a:rPr lang="en-GB" sz="1200" kern="1200" dirty="0">
                          <a:solidFill>
                            <a:srgbClr val="21A481"/>
                          </a:solidFill>
                          <a:latin typeface="Cambria" panose="02040503050406030204" pitchFamily="18" charset="0"/>
                          <a:ea typeface="+mn-ea"/>
                          <a:cs typeface="+mn-cs"/>
                        </a:rPr>
                        <a:t> Screening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accent1">
                              <a:lumMod val="50000"/>
                            </a:schemeClr>
                          </a:solidFill>
                          <a:latin typeface="Cambria" panose="02040503050406030204" pitchFamily="18" charset="0"/>
                          <a:ea typeface="+mn-ea"/>
                          <a:cs typeface="+mn-cs"/>
                        </a:rPr>
                        <a:t>Metabolic Screening</a:t>
                      </a:r>
                      <a:endParaRPr lang="en-GB"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err="1">
                          <a:solidFill>
                            <a:srgbClr val="21A481"/>
                          </a:solidFill>
                          <a:latin typeface="Cambria" panose="02040503050406030204" pitchFamily="18" charset="0"/>
                          <a:ea typeface="+mn-ea"/>
                          <a:cs typeface="+mn-cs"/>
                        </a:rPr>
                        <a:t>Newborn</a:t>
                      </a:r>
                      <a:r>
                        <a:rPr lang="en-GB" sz="1200" kern="1200" dirty="0">
                          <a:solidFill>
                            <a:srgbClr val="21A481"/>
                          </a:solidFill>
                          <a:latin typeface="Cambria" panose="02040503050406030204" pitchFamily="18" charset="0"/>
                          <a:ea typeface="+mn-ea"/>
                          <a:cs typeface="+mn-cs"/>
                        </a:rPr>
                        <a:t> screening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err="1">
                          <a:solidFill>
                            <a:srgbClr val="21A481"/>
                          </a:solidFill>
                          <a:latin typeface="Cambria" panose="02040503050406030204" pitchFamily="18" charset="0"/>
                          <a:ea typeface="+mn-ea"/>
                          <a:cs typeface="+mn-cs"/>
                        </a:rPr>
                        <a:t>Newborn</a:t>
                      </a:r>
                      <a:r>
                        <a:rPr lang="en-GB" sz="1200" kern="1200" dirty="0">
                          <a:solidFill>
                            <a:srgbClr val="21A481"/>
                          </a:solidFill>
                          <a:latin typeface="Cambria" panose="02040503050406030204" pitchFamily="18" charset="0"/>
                          <a:ea typeface="+mn-ea"/>
                          <a:cs typeface="+mn-cs"/>
                        </a:rPr>
                        <a:t> screening </a:t>
                      </a:r>
                    </a:p>
                  </a:txBody>
                  <a:tcPr anchor="ctr"/>
                </a:tc>
                <a:extLst>
                  <a:ext uri="{0D108BD9-81ED-4DB2-BD59-A6C34878D82A}">
                    <a16:rowId xmlns:a16="http://schemas.microsoft.com/office/drawing/2014/main" val="930226394"/>
                  </a:ext>
                </a:extLst>
              </a:tr>
              <a:tr h="370840">
                <a:tc>
                  <a:txBody>
                    <a:bodyPr/>
                    <a:lstStyle/>
                    <a:p>
                      <a:r>
                        <a:rPr lang="en-GB" sz="1400" kern="1200" dirty="0" err="1">
                          <a:solidFill>
                            <a:schemeClr val="dk1"/>
                          </a:solidFill>
                          <a:effectLst/>
                          <a:latin typeface="Cambria" panose="02040503050406030204" pitchFamily="18" charset="0"/>
                          <a:ea typeface="+mn-ea"/>
                          <a:cs typeface="+mn-cs"/>
                        </a:rPr>
                        <a:t>Newborn</a:t>
                      </a:r>
                      <a:r>
                        <a:rPr lang="en-GB" sz="1400" kern="1200" dirty="0">
                          <a:solidFill>
                            <a:schemeClr val="dk1"/>
                          </a:solidFill>
                          <a:effectLst/>
                          <a:latin typeface="Cambria" panose="02040503050406030204" pitchFamily="18" charset="0"/>
                          <a:ea typeface="+mn-ea"/>
                          <a:cs typeface="+mn-cs"/>
                        </a:rPr>
                        <a:t> Hearing Screening </a:t>
                      </a:r>
                      <a:endParaRPr lang="en-SA" sz="1400" kern="1200" dirty="0">
                        <a:solidFill>
                          <a:schemeClr val="dk1"/>
                        </a:solidFill>
                        <a:effectLst/>
                        <a:latin typeface="Cambria" panose="02040503050406030204" pitchFamily="18"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A"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extLst>
                  <a:ext uri="{0D108BD9-81ED-4DB2-BD59-A6C34878D82A}">
                    <a16:rowId xmlns:a16="http://schemas.microsoft.com/office/drawing/2014/main" val="42521590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Cambria" panose="02040503050406030204" pitchFamily="18" charset="0"/>
                          <a:ea typeface="+mn-ea"/>
                          <a:cs typeface="+mn-cs"/>
                        </a:rPr>
                        <a:t>Premarital Screening Program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extLst>
                  <a:ext uri="{0D108BD9-81ED-4DB2-BD59-A6C34878D82A}">
                    <a16:rowId xmlns:a16="http://schemas.microsoft.com/office/drawing/2014/main" val="41866424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Cambria" panose="02040503050406030204" pitchFamily="18" charset="0"/>
                          <a:ea typeface="+mn-ea"/>
                          <a:cs typeface="+mn-cs"/>
                        </a:rPr>
                        <a:t>Abdominal aortic aneurysm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extLst>
                  <a:ext uri="{0D108BD9-81ED-4DB2-BD59-A6C34878D82A}">
                    <a16:rowId xmlns:a16="http://schemas.microsoft.com/office/drawing/2014/main" val="1413265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Cambria" panose="02040503050406030204" pitchFamily="18" charset="0"/>
                          <a:ea typeface="+mn-ea"/>
                          <a:cs typeface="+mn-cs"/>
                        </a:rPr>
                        <a:t>Diabetes mellitus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rgbClr val="FF0000"/>
                          </a:solidFill>
                          <a:latin typeface="Cambria" panose="02040503050406030204" pitchFamily="18" charset="0"/>
                          <a:ea typeface="+mn-ea"/>
                          <a:cs typeface="+mn-cs"/>
                        </a:rPr>
                        <a:t>Diabetic eye screening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extLst>
                  <a:ext uri="{0D108BD9-81ED-4DB2-BD59-A6C34878D82A}">
                    <a16:rowId xmlns:a16="http://schemas.microsoft.com/office/drawing/2014/main" val="6046077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err="1">
                          <a:solidFill>
                            <a:schemeClr val="dk1"/>
                          </a:solidFill>
                          <a:effectLst/>
                          <a:latin typeface="Cambria" panose="02040503050406030204" pitchFamily="18" charset="0"/>
                          <a:ea typeface="+mn-ea"/>
                          <a:cs typeface="+mn-cs"/>
                        </a:rPr>
                        <a:t>Fetal</a:t>
                      </a:r>
                      <a:r>
                        <a:rPr lang="en-GB" sz="1400" kern="1200" dirty="0">
                          <a:solidFill>
                            <a:schemeClr val="dk1"/>
                          </a:solidFill>
                          <a:effectLst/>
                          <a:latin typeface="Cambria" panose="02040503050406030204" pitchFamily="18" charset="0"/>
                          <a:ea typeface="+mn-ea"/>
                          <a:cs typeface="+mn-cs"/>
                        </a:rPr>
                        <a:t> anomaly screening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Cambria" panose="02040503050406030204" pitchFamily="18" charset="0"/>
                          <a:ea typeface="+mn-ea"/>
                          <a:cs typeface="+mn-cs"/>
                        </a:rPr>
                        <a:t>Screening for Down’s, Edwards’ and Patau’s syndromes in pregnancy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4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extLst>
                  <a:ext uri="{0D108BD9-81ED-4DB2-BD59-A6C34878D82A}">
                    <a16:rowId xmlns:a16="http://schemas.microsoft.com/office/drawing/2014/main" val="25417881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Cambria" panose="02040503050406030204" pitchFamily="18" charset="0"/>
                          <a:ea typeface="+mn-ea"/>
                          <a:cs typeface="+mn-cs"/>
                        </a:rPr>
                        <a:t>Infectious diseases in pregnancy screening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Cambria" panose="02040503050406030204" pitchFamily="18" charset="0"/>
                          <a:ea typeface="+mn-ea"/>
                          <a:cs typeface="+mn-cs"/>
                        </a:rPr>
                        <a:t>Antenatal screening for infectious diseases and erythrocyte sensitisation </a:t>
                      </a:r>
                      <a:endParaRPr lang="en-GB" sz="1200" dirty="0">
                        <a:latin typeface="Cambria"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A"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extLst>
                  <a:ext uri="{0D108BD9-81ED-4DB2-BD59-A6C34878D82A}">
                    <a16:rowId xmlns:a16="http://schemas.microsoft.com/office/drawing/2014/main" val="7966343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err="1">
                          <a:solidFill>
                            <a:schemeClr val="dk1"/>
                          </a:solidFill>
                          <a:effectLst/>
                          <a:latin typeface="Cambria" panose="02040503050406030204" pitchFamily="18" charset="0"/>
                          <a:ea typeface="+mn-ea"/>
                          <a:cs typeface="+mn-cs"/>
                        </a:rPr>
                        <a:t>Newborn</a:t>
                      </a:r>
                      <a:r>
                        <a:rPr lang="en-GB" sz="1400" kern="1200" dirty="0">
                          <a:solidFill>
                            <a:schemeClr val="dk1"/>
                          </a:solidFill>
                          <a:effectLst/>
                          <a:latin typeface="Cambria" panose="02040503050406030204" pitchFamily="18" charset="0"/>
                          <a:ea typeface="+mn-ea"/>
                          <a:cs typeface="+mn-cs"/>
                        </a:rPr>
                        <a:t> and infant physical examination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A" sz="18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extLst>
                  <a:ext uri="{0D108BD9-81ED-4DB2-BD59-A6C34878D82A}">
                    <a16:rowId xmlns:a16="http://schemas.microsoft.com/office/drawing/2014/main" val="38330469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Cambria" panose="02040503050406030204" pitchFamily="18" charset="0"/>
                          <a:ea typeface="+mn-ea"/>
                          <a:cs typeface="+mn-cs"/>
                        </a:rPr>
                        <a:t>Sickle cell and thalassaemia (SCT) screening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err="1">
                          <a:solidFill>
                            <a:srgbClr val="21A481"/>
                          </a:solidFill>
                          <a:latin typeface="Cambria" panose="02040503050406030204" pitchFamily="18" charset="0"/>
                          <a:ea typeface="+mn-ea"/>
                          <a:cs typeface="+mn-cs"/>
                        </a:rPr>
                        <a:t>Newborn</a:t>
                      </a:r>
                      <a:r>
                        <a:rPr lang="en-GB" sz="1200" kern="1200" dirty="0">
                          <a:solidFill>
                            <a:srgbClr val="21A481"/>
                          </a:solidFill>
                          <a:latin typeface="Cambria" panose="02040503050406030204" pitchFamily="18" charset="0"/>
                          <a:ea typeface="+mn-ea"/>
                          <a:cs typeface="+mn-cs"/>
                        </a:rPr>
                        <a:t> Screening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A" sz="1800" kern="1200" dirty="0">
                        <a:solidFill>
                          <a:srgbClr val="FF0000"/>
                        </a:solidFill>
                        <a:latin typeface="Cambria" panose="02040503050406030204" pitchFamily="18"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SA" sz="1800" kern="1200" dirty="0">
                        <a:solidFill>
                          <a:srgbClr val="FF0000"/>
                        </a:solidFill>
                        <a:latin typeface="Cambria" panose="02040503050406030204" pitchFamily="18"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extLst>
                  <a:ext uri="{0D108BD9-81ED-4DB2-BD59-A6C34878D82A}">
                    <a16:rowId xmlns:a16="http://schemas.microsoft.com/office/drawing/2014/main" val="14603396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Cambria" panose="02040503050406030204" pitchFamily="18" charset="0"/>
                          <a:ea typeface="+mn-ea"/>
                          <a:cs typeface="+mn-cs"/>
                        </a:rPr>
                        <a:t>Obesity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extLst>
                  <a:ext uri="{0D108BD9-81ED-4DB2-BD59-A6C34878D82A}">
                    <a16:rowId xmlns:a16="http://schemas.microsoft.com/office/drawing/2014/main" val="18611687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Cambria" panose="02040503050406030204" pitchFamily="18" charset="0"/>
                          <a:ea typeface="+mn-ea"/>
                          <a:cs typeface="+mn-cs"/>
                        </a:rPr>
                        <a:t>Hypertension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extLst>
                  <a:ext uri="{0D108BD9-81ED-4DB2-BD59-A6C34878D82A}">
                    <a16:rowId xmlns:a16="http://schemas.microsoft.com/office/drawing/2014/main" val="4060245871"/>
                  </a:ext>
                </a:extLst>
              </a:tr>
              <a:tr h="370840">
                <a:tc>
                  <a:txBody>
                    <a:bodyPr/>
                    <a:lstStyle/>
                    <a:p>
                      <a:r>
                        <a:rPr lang="en-GB" sz="1400" kern="1200" dirty="0" err="1">
                          <a:solidFill>
                            <a:schemeClr val="dk1"/>
                          </a:solidFill>
                          <a:effectLst/>
                          <a:latin typeface="Cambria" panose="02040503050406030204" pitchFamily="18" charset="0"/>
                          <a:ea typeface="+mn-ea"/>
                          <a:cs typeface="+mn-cs"/>
                        </a:rPr>
                        <a:t>Hyperlibidemia</a:t>
                      </a:r>
                      <a:r>
                        <a:rPr lang="en-GB" sz="1400" kern="1200" dirty="0">
                          <a:solidFill>
                            <a:schemeClr val="dk1"/>
                          </a:solidFill>
                          <a:effectLst/>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dirty="0">
                          <a:solidFill>
                            <a:srgbClr val="FF0000"/>
                          </a:solidFill>
                          <a:latin typeface="Cambria" panose="02040503050406030204" pitchFamily="18"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A" sz="1800" kern="1200" noProof="0" dirty="0">
                          <a:solidFill>
                            <a:srgbClr val="FF0000"/>
                          </a:solidFill>
                          <a:latin typeface="Cambria" panose="02040503050406030204" pitchFamily="18" charset="0"/>
                          <a:ea typeface="+mn-ea"/>
                          <a:cs typeface="+mn-cs"/>
                        </a:rPr>
                        <a:t>✓</a:t>
                      </a:r>
                    </a:p>
                  </a:txBody>
                  <a:tcPr anchor="ctr"/>
                </a:tc>
                <a:extLst>
                  <a:ext uri="{0D108BD9-81ED-4DB2-BD59-A6C34878D82A}">
                    <a16:rowId xmlns:a16="http://schemas.microsoft.com/office/drawing/2014/main" val="3755648868"/>
                  </a:ext>
                </a:extLst>
              </a:tr>
            </a:tbl>
          </a:graphicData>
        </a:graphic>
      </p:graphicFrame>
    </p:spTree>
    <p:extLst>
      <p:ext uri="{BB962C8B-B14F-4D97-AF65-F5344CB8AC3E}">
        <p14:creationId xmlns:p14="http://schemas.microsoft.com/office/powerpoint/2010/main" val="2489023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E4B7-EF10-6149-831F-416D543DB2E2}"/>
              </a:ext>
            </a:extLst>
          </p:cNvPr>
          <p:cNvSpPr>
            <a:spLocks noGrp="1"/>
          </p:cNvSpPr>
          <p:nvPr>
            <p:ph type="title"/>
          </p:nvPr>
        </p:nvSpPr>
        <p:spPr>
          <a:xfrm>
            <a:off x="396875" y="1098947"/>
            <a:ext cx="10515600" cy="1325563"/>
          </a:xfrm>
        </p:spPr>
        <p:txBody>
          <a:bodyPr/>
          <a:lstStyle/>
          <a:p>
            <a:pPr algn="ctr"/>
            <a:r>
              <a:rPr lang="en-GB" dirty="0"/>
              <a:t>Prevalent disease in Saudi Arabia </a:t>
            </a:r>
            <a:endParaRPr lang="en-SA" dirty="0"/>
          </a:p>
        </p:txBody>
      </p:sp>
      <p:sp>
        <p:nvSpPr>
          <p:cNvPr id="4" name="Footer Placeholder 3">
            <a:extLst>
              <a:ext uri="{FF2B5EF4-FFF2-40B4-BE49-F238E27FC236}">
                <a16:creationId xmlns:a16="http://schemas.microsoft.com/office/drawing/2014/main" id="{98EE8AE6-601E-2E48-85C7-1CF7A8276456}"/>
              </a:ext>
            </a:extLst>
          </p:cNvPr>
          <p:cNvSpPr>
            <a:spLocks noGrp="1"/>
          </p:cNvSpPr>
          <p:nvPr>
            <p:ph type="ftr" sz="quarter" idx="11"/>
          </p:nvPr>
        </p:nvSpPr>
        <p:spPr/>
        <p:txBody>
          <a:bodyPr/>
          <a:lstStyle/>
          <a:p>
            <a:r>
              <a:rPr lang="en-GB"/>
              <a:t>National screening programs in Saudi Arabia (2019)</a:t>
            </a:r>
            <a:endParaRPr lang="en-SA" dirty="0"/>
          </a:p>
        </p:txBody>
      </p:sp>
      <p:sp>
        <p:nvSpPr>
          <p:cNvPr id="5" name="Slide Number Placeholder 4">
            <a:extLst>
              <a:ext uri="{FF2B5EF4-FFF2-40B4-BE49-F238E27FC236}">
                <a16:creationId xmlns:a16="http://schemas.microsoft.com/office/drawing/2014/main" id="{FC817B78-E957-6246-A9F7-107E3CEFEC96}"/>
              </a:ext>
            </a:extLst>
          </p:cNvPr>
          <p:cNvSpPr>
            <a:spLocks noGrp="1"/>
          </p:cNvSpPr>
          <p:nvPr>
            <p:ph type="sldNum" sz="quarter" idx="12"/>
          </p:nvPr>
        </p:nvSpPr>
        <p:spPr/>
        <p:txBody>
          <a:bodyPr/>
          <a:lstStyle/>
          <a:p>
            <a:fld id="{75F2314C-9641-5E4D-B5D0-E6F6EECA0514}" type="slidenum">
              <a:rPr lang="en-SA" smtClean="0"/>
              <a:t>16</a:t>
            </a:fld>
            <a:endParaRPr lang="en-SA"/>
          </a:p>
        </p:txBody>
      </p:sp>
      <p:graphicFrame>
        <p:nvGraphicFramePr>
          <p:cNvPr id="6" name="Table 6">
            <a:extLst>
              <a:ext uri="{FF2B5EF4-FFF2-40B4-BE49-F238E27FC236}">
                <a16:creationId xmlns:a16="http://schemas.microsoft.com/office/drawing/2014/main" id="{A58881D1-FF63-5B42-86C4-71E8A80A04C5}"/>
              </a:ext>
            </a:extLst>
          </p:cNvPr>
          <p:cNvGraphicFramePr>
            <a:graphicFrameLocks noGrp="1"/>
          </p:cNvGraphicFramePr>
          <p:nvPr>
            <p:extLst>
              <p:ext uri="{D42A27DB-BD31-4B8C-83A1-F6EECF244321}">
                <p14:modId xmlns:p14="http://schemas.microsoft.com/office/powerpoint/2010/main" val="874100433"/>
              </p:ext>
            </p:extLst>
          </p:nvPr>
        </p:nvGraphicFramePr>
        <p:xfrm>
          <a:off x="1714500" y="2142758"/>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215808096"/>
                    </a:ext>
                  </a:extLst>
                </a:gridCol>
                <a:gridCol w="4064000">
                  <a:extLst>
                    <a:ext uri="{9D8B030D-6E8A-4147-A177-3AD203B41FA5}">
                      <a16:colId xmlns:a16="http://schemas.microsoft.com/office/drawing/2014/main" val="1417146254"/>
                    </a:ext>
                  </a:extLst>
                </a:gridCol>
              </a:tblGrid>
              <a:tr h="370840">
                <a:tc>
                  <a:txBody>
                    <a:bodyPr/>
                    <a:lstStyle/>
                    <a:p>
                      <a:r>
                        <a:rPr lang="en-SA" sz="1800" dirty="0">
                          <a:latin typeface="Cambria" panose="02040503050406030204" pitchFamily="18" charset="0"/>
                        </a:rPr>
                        <a:t>Common types of Cancer</a:t>
                      </a:r>
                    </a:p>
                  </a:txBody>
                  <a:tcPr/>
                </a:tc>
                <a:tc>
                  <a:txBody>
                    <a:bodyPr/>
                    <a:lstStyle/>
                    <a:p>
                      <a:r>
                        <a:rPr lang="en-SA" sz="1800" dirty="0">
                          <a:latin typeface="Cambria" panose="02040503050406030204" pitchFamily="18" charset="0"/>
                        </a:rPr>
                        <a:t> Prevelance </a:t>
                      </a:r>
                    </a:p>
                  </a:txBody>
                  <a:tcPr/>
                </a:tc>
                <a:extLst>
                  <a:ext uri="{0D108BD9-81ED-4DB2-BD59-A6C34878D82A}">
                    <a16:rowId xmlns:a16="http://schemas.microsoft.com/office/drawing/2014/main" val="327402057"/>
                  </a:ext>
                </a:extLst>
              </a:tr>
              <a:tr h="370840">
                <a:tc>
                  <a:txBody>
                    <a:bodyPr/>
                    <a:lstStyle/>
                    <a:p>
                      <a:r>
                        <a:rPr lang="en-GB" sz="1800" dirty="0">
                          <a:latin typeface="Cambria" panose="02040503050406030204" pitchFamily="18" charset="0"/>
                        </a:rPr>
                        <a:t>Breast cancer</a:t>
                      </a:r>
                      <a:endParaRPr lang="en-SA" sz="1800" dirty="0">
                        <a:latin typeface="Cambria" panose="02040503050406030204" pitchFamily="18" charset="0"/>
                      </a:endParaRPr>
                    </a:p>
                  </a:txBody>
                  <a:tcPr/>
                </a:tc>
                <a:tc>
                  <a:txBody>
                    <a:bodyPr/>
                    <a:lstStyle/>
                    <a:p>
                      <a:r>
                        <a:rPr lang="en-GB" sz="1800" dirty="0">
                          <a:latin typeface="Cambria" panose="02040503050406030204" pitchFamily="18" charset="0"/>
                        </a:rPr>
                        <a:t>(28.7%) / 6264 females  </a:t>
                      </a:r>
                      <a:endParaRPr lang="en-SA" sz="1800" dirty="0">
                        <a:latin typeface="Cambria" panose="02040503050406030204" pitchFamily="18" charset="0"/>
                      </a:endParaRPr>
                    </a:p>
                  </a:txBody>
                  <a:tcPr/>
                </a:tc>
                <a:extLst>
                  <a:ext uri="{0D108BD9-81ED-4DB2-BD59-A6C34878D82A}">
                    <a16:rowId xmlns:a16="http://schemas.microsoft.com/office/drawing/2014/main" val="1070029285"/>
                  </a:ext>
                </a:extLst>
              </a:tr>
              <a:tr h="370840">
                <a:tc>
                  <a:txBody>
                    <a:bodyPr/>
                    <a:lstStyle/>
                    <a:p>
                      <a:r>
                        <a:rPr lang="en-GB" sz="1800" dirty="0">
                          <a:latin typeface="Cambria" panose="02040503050406030204" pitchFamily="18" charset="0"/>
                        </a:rPr>
                        <a:t>Colorectal cancer</a:t>
                      </a:r>
                      <a:endParaRPr lang="en-SA" sz="1800" dirty="0">
                        <a:latin typeface="Cambria" panose="02040503050406030204" pitchFamily="18" charset="0"/>
                      </a:endParaRPr>
                    </a:p>
                  </a:txBody>
                  <a:tcPr/>
                </a:tc>
                <a:tc>
                  <a:txBody>
                    <a:bodyPr/>
                    <a:lstStyle/>
                    <a:p>
                      <a:r>
                        <a:rPr lang="en-GB" sz="1800" dirty="0">
                          <a:latin typeface="Cambria" panose="02040503050406030204" pitchFamily="18" charset="0"/>
                        </a:rPr>
                        <a:t>(14.2%) / 5299 males</a:t>
                      </a:r>
                      <a:endParaRPr lang="en-SA" sz="1800" dirty="0">
                        <a:latin typeface="Cambria" panose="02040503050406030204" pitchFamily="18" charset="0"/>
                      </a:endParaRPr>
                    </a:p>
                  </a:txBody>
                  <a:tcPr/>
                </a:tc>
                <a:extLst>
                  <a:ext uri="{0D108BD9-81ED-4DB2-BD59-A6C34878D82A}">
                    <a16:rowId xmlns:a16="http://schemas.microsoft.com/office/drawing/2014/main" val="1032967397"/>
                  </a:ext>
                </a:extLst>
              </a:tr>
              <a:tr h="370840">
                <a:tc>
                  <a:txBody>
                    <a:bodyPr/>
                    <a:lstStyle/>
                    <a:p>
                      <a:r>
                        <a:rPr lang="en-GB" sz="1800" dirty="0">
                          <a:latin typeface="Cambria" panose="02040503050406030204" pitchFamily="18" charset="0"/>
                        </a:rPr>
                        <a:t>Thyroid cancer</a:t>
                      </a:r>
                      <a:endParaRPr lang="en-SA" sz="1800" dirty="0">
                        <a:latin typeface="Cambria" panose="02040503050406030204" pitchFamily="18" charset="0"/>
                      </a:endParaRPr>
                    </a:p>
                  </a:txBody>
                  <a:tcPr/>
                </a:tc>
                <a:tc>
                  <a:txBody>
                    <a:bodyPr/>
                    <a:lstStyle/>
                    <a:p>
                      <a:endParaRPr lang="en-SA" sz="1800" dirty="0">
                        <a:latin typeface="Cambria" panose="02040503050406030204" pitchFamily="18" charset="0"/>
                      </a:endParaRPr>
                    </a:p>
                  </a:txBody>
                  <a:tcPr/>
                </a:tc>
                <a:extLst>
                  <a:ext uri="{0D108BD9-81ED-4DB2-BD59-A6C34878D82A}">
                    <a16:rowId xmlns:a16="http://schemas.microsoft.com/office/drawing/2014/main" val="3570350634"/>
                  </a:ext>
                </a:extLst>
              </a:tr>
              <a:tr h="370840">
                <a:tc>
                  <a:txBody>
                    <a:bodyPr/>
                    <a:lstStyle/>
                    <a:p>
                      <a:r>
                        <a:rPr lang="en-GB" sz="1800" dirty="0">
                          <a:latin typeface="Cambria" panose="02040503050406030204" pitchFamily="18" charset="0"/>
                        </a:rPr>
                        <a:t>Non-</a:t>
                      </a:r>
                      <a:r>
                        <a:rPr lang="en-GB" sz="1800" dirty="0" err="1">
                          <a:latin typeface="Cambria" panose="02040503050406030204" pitchFamily="18" charset="0"/>
                        </a:rPr>
                        <a:t>Hodgking</a:t>
                      </a:r>
                      <a:r>
                        <a:rPr lang="en-GB" sz="1800" dirty="0">
                          <a:latin typeface="Cambria" panose="02040503050406030204" pitchFamily="18" charset="0"/>
                        </a:rPr>
                        <a:t> lymphoma</a:t>
                      </a:r>
                      <a:endParaRPr lang="en-SA" sz="1800" dirty="0">
                        <a:latin typeface="Cambria" panose="02040503050406030204" pitchFamily="18" charset="0"/>
                      </a:endParaRPr>
                    </a:p>
                  </a:txBody>
                  <a:tcPr/>
                </a:tc>
                <a:tc>
                  <a:txBody>
                    <a:bodyPr/>
                    <a:lstStyle/>
                    <a:p>
                      <a:endParaRPr lang="en-SA" sz="1800" dirty="0">
                        <a:latin typeface="Cambria" panose="02040503050406030204" pitchFamily="18" charset="0"/>
                      </a:endParaRPr>
                    </a:p>
                  </a:txBody>
                  <a:tcPr/>
                </a:tc>
                <a:extLst>
                  <a:ext uri="{0D108BD9-81ED-4DB2-BD59-A6C34878D82A}">
                    <a16:rowId xmlns:a16="http://schemas.microsoft.com/office/drawing/2014/main" val="1019521023"/>
                  </a:ext>
                </a:extLst>
              </a:tr>
              <a:tr h="370840">
                <a:tc>
                  <a:txBody>
                    <a:bodyPr/>
                    <a:lstStyle/>
                    <a:p>
                      <a:r>
                        <a:rPr lang="en-GB" sz="1800" dirty="0" err="1">
                          <a:latin typeface="Cambria" panose="02040503050406030204" pitchFamily="18" charset="0"/>
                        </a:rPr>
                        <a:t>Leukemia</a:t>
                      </a:r>
                      <a:endParaRPr lang="en-SA" sz="1800" dirty="0">
                        <a:latin typeface="Cambria" panose="02040503050406030204" pitchFamily="18" charset="0"/>
                      </a:endParaRPr>
                    </a:p>
                  </a:txBody>
                  <a:tcPr/>
                </a:tc>
                <a:tc>
                  <a:txBody>
                    <a:bodyPr/>
                    <a:lstStyle/>
                    <a:p>
                      <a:endParaRPr lang="en-SA" sz="1800" dirty="0">
                        <a:latin typeface="Cambria" panose="02040503050406030204" pitchFamily="18" charset="0"/>
                      </a:endParaRPr>
                    </a:p>
                  </a:txBody>
                  <a:tcPr/>
                </a:tc>
                <a:extLst>
                  <a:ext uri="{0D108BD9-81ED-4DB2-BD59-A6C34878D82A}">
                    <a16:rowId xmlns:a16="http://schemas.microsoft.com/office/drawing/2014/main" val="2273321934"/>
                  </a:ext>
                </a:extLst>
              </a:tr>
            </a:tbl>
          </a:graphicData>
        </a:graphic>
      </p:graphicFrame>
      <p:sp>
        <p:nvSpPr>
          <p:cNvPr id="8" name="TextBox 7">
            <a:extLst>
              <a:ext uri="{FF2B5EF4-FFF2-40B4-BE49-F238E27FC236}">
                <a16:creationId xmlns:a16="http://schemas.microsoft.com/office/drawing/2014/main" id="{B45869AB-632E-284E-A01B-B31A548FACBF}"/>
              </a:ext>
            </a:extLst>
          </p:cNvPr>
          <p:cNvSpPr txBox="1"/>
          <p:nvPr/>
        </p:nvSpPr>
        <p:spPr>
          <a:xfrm>
            <a:off x="8305800" y="4358669"/>
            <a:ext cx="6096000" cy="307777"/>
          </a:xfrm>
          <a:prstGeom prst="rect">
            <a:avLst/>
          </a:prstGeom>
          <a:noFill/>
        </p:spPr>
        <p:txBody>
          <a:bodyPr wrap="square">
            <a:spAutoFit/>
          </a:bodyPr>
          <a:lstStyle/>
          <a:p>
            <a:r>
              <a:rPr lang="en-GB" sz="1400" i="1" dirty="0">
                <a:latin typeface="Cambria" panose="02040503050406030204" pitchFamily="18" charset="0"/>
              </a:rPr>
              <a:t>Saudi Cancer Registry, 2014</a:t>
            </a:r>
            <a:endParaRPr lang="en-SA" sz="1400" i="1" dirty="0">
              <a:latin typeface="Cambria" panose="02040503050406030204" pitchFamily="18" charset="0"/>
            </a:endParaRPr>
          </a:p>
        </p:txBody>
      </p:sp>
      <p:sp>
        <p:nvSpPr>
          <p:cNvPr id="10" name="TextBox 9">
            <a:extLst>
              <a:ext uri="{FF2B5EF4-FFF2-40B4-BE49-F238E27FC236}">
                <a16:creationId xmlns:a16="http://schemas.microsoft.com/office/drawing/2014/main" id="{FF4CD3B9-9893-0243-954A-35BC89C3A67A}"/>
              </a:ext>
            </a:extLst>
          </p:cNvPr>
          <p:cNvSpPr txBox="1"/>
          <p:nvPr/>
        </p:nvSpPr>
        <p:spPr>
          <a:xfrm>
            <a:off x="1466850" y="4743390"/>
            <a:ext cx="8375650" cy="1015663"/>
          </a:xfrm>
          <a:prstGeom prst="rect">
            <a:avLst/>
          </a:prstGeom>
          <a:solidFill>
            <a:schemeClr val="bg1"/>
          </a:solidFill>
        </p:spPr>
        <p:txBody>
          <a:bodyPr wrap="square">
            <a:spAutoFit/>
          </a:bodyPr>
          <a:lstStyle/>
          <a:p>
            <a:pPr algn="ctr"/>
            <a:r>
              <a:rPr lang="en-GB" sz="2000" dirty="0">
                <a:effectLst/>
                <a:latin typeface="Cambria" panose="02040503050406030204" pitchFamily="18" charset="0"/>
              </a:rPr>
              <a:t>A national campaign to raise awareness about early screening for breast cancer was initiated by the Saudi MOH in 2015 as a promotion for the National Program for Early detection for Breast Cancer </a:t>
            </a:r>
            <a:endParaRPr lang="en-GB" sz="2000" dirty="0">
              <a:latin typeface="Cambria" panose="02040503050406030204" pitchFamily="18" charset="0"/>
            </a:endParaRPr>
          </a:p>
        </p:txBody>
      </p:sp>
      <p:sp>
        <p:nvSpPr>
          <p:cNvPr id="12" name="TextBox 11">
            <a:extLst>
              <a:ext uri="{FF2B5EF4-FFF2-40B4-BE49-F238E27FC236}">
                <a16:creationId xmlns:a16="http://schemas.microsoft.com/office/drawing/2014/main" id="{523ADE04-0137-AE47-9392-F8682F4BA6D3}"/>
              </a:ext>
            </a:extLst>
          </p:cNvPr>
          <p:cNvSpPr txBox="1"/>
          <p:nvPr/>
        </p:nvSpPr>
        <p:spPr>
          <a:xfrm>
            <a:off x="1714500" y="4695790"/>
            <a:ext cx="8128000" cy="1631216"/>
          </a:xfrm>
          <a:prstGeom prst="rect">
            <a:avLst/>
          </a:prstGeom>
          <a:solidFill>
            <a:schemeClr val="bg1"/>
          </a:solidFill>
        </p:spPr>
        <p:txBody>
          <a:bodyPr wrap="square">
            <a:spAutoFit/>
          </a:bodyPr>
          <a:lstStyle/>
          <a:p>
            <a:pPr algn="ctr"/>
            <a:r>
              <a:rPr lang="en-GB" sz="2000" dirty="0">
                <a:latin typeface="Cambria" panose="02040503050406030204" pitchFamily="18" charset="0"/>
              </a:rPr>
              <a:t>In</a:t>
            </a:r>
            <a:r>
              <a:rPr lang="en-GB" sz="2000" dirty="0">
                <a:effectLst/>
                <a:latin typeface="Cambria" panose="02040503050406030204" pitchFamily="18" charset="0"/>
              </a:rPr>
              <a:t> 2015, the Saudi Centre for Evidence-Based Healthcare assembled a panel of experts for development of National Guidelines for Colorectal </a:t>
            </a:r>
            <a:r>
              <a:rPr lang="en-GB" sz="2000" dirty="0">
                <a:latin typeface="Cambria" panose="02040503050406030204" pitchFamily="18" charset="0"/>
              </a:rPr>
              <a:t>Cancer</a:t>
            </a:r>
            <a:r>
              <a:rPr lang="en-GB" sz="2000" dirty="0">
                <a:effectLst/>
                <a:latin typeface="Cambria" panose="02040503050406030204" pitchFamily="18" charset="0"/>
              </a:rPr>
              <a:t> Screening in Saudi Arabia where the panel recommended establishment of a colorectal screening program targeting asymptomatic patients at average risk of the disease </a:t>
            </a:r>
            <a:endParaRPr lang="en-GB" sz="2000" dirty="0">
              <a:latin typeface="Cambria" panose="02040503050406030204" pitchFamily="18" charset="0"/>
            </a:endParaRPr>
          </a:p>
        </p:txBody>
      </p:sp>
    </p:spTree>
    <p:extLst>
      <p:ext uri="{BB962C8B-B14F-4D97-AF65-F5344CB8AC3E}">
        <p14:creationId xmlns:p14="http://schemas.microsoft.com/office/powerpoint/2010/main" val="29224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17E93B-3BF6-4048-838C-F2C956EE8F75}"/>
              </a:ext>
            </a:extLst>
          </p:cNvPr>
          <p:cNvSpPr>
            <a:spLocks noGrp="1"/>
          </p:cNvSpPr>
          <p:nvPr>
            <p:ph idx="1"/>
          </p:nvPr>
        </p:nvSpPr>
        <p:spPr>
          <a:xfrm>
            <a:off x="838200" y="2141537"/>
            <a:ext cx="10515600" cy="4351338"/>
          </a:xfrm>
        </p:spPr>
        <p:txBody>
          <a:bodyPr/>
          <a:lstStyle/>
          <a:p>
            <a:r>
              <a:rPr lang="en-GB" dirty="0"/>
              <a:t>In 2013, Saudi Ministry of Health published the findings of the Saudi Health Interview Survey (10,827 Saudi)</a:t>
            </a:r>
          </a:p>
        </p:txBody>
      </p:sp>
      <p:sp>
        <p:nvSpPr>
          <p:cNvPr id="4" name="Footer Placeholder 3">
            <a:extLst>
              <a:ext uri="{FF2B5EF4-FFF2-40B4-BE49-F238E27FC236}">
                <a16:creationId xmlns:a16="http://schemas.microsoft.com/office/drawing/2014/main" id="{2C6FEEE7-CAC2-1144-B2AF-9594E4DE9844}"/>
              </a:ext>
            </a:extLst>
          </p:cNvPr>
          <p:cNvSpPr>
            <a:spLocks noGrp="1"/>
          </p:cNvSpPr>
          <p:nvPr>
            <p:ph type="ftr" sz="quarter" idx="11"/>
          </p:nvPr>
        </p:nvSpPr>
        <p:spPr/>
        <p:txBody>
          <a:bodyPr/>
          <a:lstStyle/>
          <a:p>
            <a:r>
              <a:rPr lang="en-GB"/>
              <a:t>National screening programs in Saudi Arabia (2019)</a:t>
            </a:r>
            <a:endParaRPr lang="en-SA" dirty="0"/>
          </a:p>
        </p:txBody>
      </p:sp>
      <p:sp>
        <p:nvSpPr>
          <p:cNvPr id="5" name="Slide Number Placeholder 4">
            <a:extLst>
              <a:ext uri="{FF2B5EF4-FFF2-40B4-BE49-F238E27FC236}">
                <a16:creationId xmlns:a16="http://schemas.microsoft.com/office/drawing/2014/main" id="{35A8F60E-B1D3-6341-9DC0-9733CA40D536}"/>
              </a:ext>
            </a:extLst>
          </p:cNvPr>
          <p:cNvSpPr>
            <a:spLocks noGrp="1"/>
          </p:cNvSpPr>
          <p:nvPr>
            <p:ph type="sldNum" sz="quarter" idx="12"/>
          </p:nvPr>
        </p:nvSpPr>
        <p:spPr/>
        <p:txBody>
          <a:bodyPr/>
          <a:lstStyle/>
          <a:p>
            <a:fld id="{75F2314C-9641-5E4D-B5D0-E6F6EECA0514}" type="slidenum">
              <a:rPr lang="en-SA" smtClean="0"/>
              <a:t>17</a:t>
            </a:fld>
            <a:endParaRPr lang="en-SA"/>
          </a:p>
        </p:txBody>
      </p:sp>
      <p:graphicFrame>
        <p:nvGraphicFramePr>
          <p:cNvPr id="6" name="Table 6">
            <a:extLst>
              <a:ext uri="{FF2B5EF4-FFF2-40B4-BE49-F238E27FC236}">
                <a16:creationId xmlns:a16="http://schemas.microsoft.com/office/drawing/2014/main" id="{B12FFF8C-BF78-A64C-9DC1-02BDDBAE4546}"/>
              </a:ext>
            </a:extLst>
          </p:cNvPr>
          <p:cNvGraphicFramePr>
            <a:graphicFrameLocks noGrp="1"/>
          </p:cNvGraphicFramePr>
          <p:nvPr>
            <p:extLst>
              <p:ext uri="{D42A27DB-BD31-4B8C-83A1-F6EECF244321}">
                <p14:modId xmlns:p14="http://schemas.microsoft.com/office/powerpoint/2010/main" val="334955459"/>
              </p:ext>
            </p:extLst>
          </p:nvPr>
        </p:nvGraphicFramePr>
        <p:xfrm>
          <a:off x="838200" y="3158640"/>
          <a:ext cx="10960100" cy="2291080"/>
        </p:xfrm>
        <a:graphic>
          <a:graphicData uri="http://schemas.openxmlformats.org/drawingml/2006/table">
            <a:tbl>
              <a:tblPr firstRow="1" bandRow="1">
                <a:tableStyleId>{5C22544A-7EE6-4342-B048-85BDC9FD1C3A}</a:tableStyleId>
              </a:tblPr>
              <a:tblGrid>
                <a:gridCol w="2197100">
                  <a:extLst>
                    <a:ext uri="{9D8B030D-6E8A-4147-A177-3AD203B41FA5}">
                      <a16:colId xmlns:a16="http://schemas.microsoft.com/office/drawing/2014/main" val="3865733198"/>
                    </a:ext>
                  </a:extLst>
                </a:gridCol>
                <a:gridCol w="2679700">
                  <a:extLst>
                    <a:ext uri="{9D8B030D-6E8A-4147-A177-3AD203B41FA5}">
                      <a16:colId xmlns:a16="http://schemas.microsoft.com/office/drawing/2014/main" val="3096532637"/>
                    </a:ext>
                  </a:extLst>
                </a:gridCol>
                <a:gridCol w="1587500">
                  <a:extLst>
                    <a:ext uri="{9D8B030D-6E8A-4147-A177-3AD203B41FA5}">
                      <a16:colId xmlns:a16="http://schemas.microsoft.com/office/drawing/2014/main" val="440137535"/>
                    </a:ext>
                  </a:extLst>
                </a:gridCol>
                <a:gridCol w="4495800">
                  <a:extLst>
                    <a:ext uri="{9D8B030D-6E8A-4147-A177-3AD203B41FA5}">
                      <a16:colId xmlns:a16="http://schemas.microsoft.com/office/drawing/2014/main" val="1283270607"/>
                    </a:ext>
                  </a:extLst>
                </a:gridCol>
              </a:tblGrid>
              <a:tr h="370840">
                <a:tc>
                  <a:txBody>
                    <a:bodyPr/>
                    <a:lstStyle/>
                    <a:p>
                      <a:r>
                        <a:rPr lang="en-GB" dirty="0">
                          <a:latin typeface="Cambria" panose="02040503050406030204" pitchFamily="18" charset="0"/>
                        </a:rPr>
                        <a:t>B</a:t>
                      </a:r>
                      <a:r>
                        <a:rPr lang="en-SA" dirty="0">
                          <a:latin typeface="Cambria" panose="02040503050406030204" pitchFamily="18" charset="0"/>
                        </a:rPr>
                        <a:t>lood test </a:t>
                      </a:r>
                    </a:p>
                  </a:txBody>
                  <a:tcPr/>
                </a:tc>
                <a:tc>
                  <a:txBody>
                    <a:bodyPr/>
                    <a:lstStyle/>
                    <a:p>
                      <a:r>
                        <a:rPr lang="en-SA" dirty="0">
                          <a:latin typeface="Cambria" panose="02040503050406030204" pitchFamily="18" charset="0"/>
                        </a:rPr>
                        <a:t>Condition </a:t>
                      </a:r>
                    </a:p>
                  </a:txBody>
                  <a:tcPr/>
                </a:tc>
                <a:tc>
                  <a:txBody>
                    <a:bodyPr/>
                    <a:lstStyle/>
                    <a:p>
                      <a:r>
                        <a:rPr lang="en-GB" dirty="0">
                          <a:latin typeface="Cambria" panose="02040503050406030204" pitchFamily="18" charset="0"/>
                        </a:rPr>
                        <a:t>Prevalence</a:t>
                      </a:r>
                      <a:endParaRPr lang="en-SA" dirty="0">
                        <a:latin typeface="Cambria" panose="02040503050406030204" pitchFamily="18" charset="0"/>
                      </a:endParaRPr>
                    </a:p>
                  </a:txBody>
                  <a:tcPr/>
                </a:tc>
                <a:tc>
                  <a:txBody>
                    <a:bodyPr/>
                    <a:lstStyle/>
                    <a:p>
                      <a:r>
                        <a:rPr lang="en-GB" dirty="0">
                          <a:latin typeface="Cambria" panose="02040503050406030204" pitchFamily="18" charset="0"/>
                        </a:rPr>
                        <a:t>F</a:t>
                      </a:r>
                      <a:r>
                        <a:rPr lang="en-SA" dirty="0">
                          <a:latin typeface="Cambria" panose="02040503050406030204" pitchFamily="18" charset="0"/>
                        </a:rPr>
                        <a:t>inding </a:t>
                      </a:r>
                    </a:p>
                  </a:txBody>
                  <a:tcPr/>
                </a:tc>
                <a:extLst>
                  <a:ext uri="{0D108BD9-81ED-4DB2-BD59-A6C34878D82A}">
                    <a16:rowId xmlns:a16="http://schemas.microsoft.com/office/drawing/2014/main" val="605127704"/>
                  </a:ext>
                </a:extLst>
              </a:tr>
              <a:tr h="370840">
                <a:tc>
                  <a:txBody>
                    <a:bodyPr/>
                    <a:lstStyle/>
                    <a:p>
                      <a:r>
                        <a:rPr lang="en-GB" dirty="0">
                          <a:latin typeface="Cambria" panose="02040503050406030204" pitchFamily="18" charset="0"/>
                        </a:rPr>
                        <a:t>Blood pressure </a:t>
                      </a:r>
                      <a:endParaRPr lang="en-SA" dirty="0">
                        <a:latin typeface="Cambria" panose="02040503050406030204" pitchFamily="18" charset="0"/>
                      </a:endParaRPr>
                    </a:p>
                  </a:txBody>
                  <a:tcPr/>
                </a:tc>
                <a:tc>
                  <a:txBody>
                    <a:bodyPr/>
                    <a:lstStyle/>
                    <a:p>
                      <a:r>
                        <a:rPr lang="en-GB" dirty="0">
                          <a:latin typeface="Cambria" panose="02040503050406030204" pitchFamily="18" charset="0"/>
                        </a:rPr>
                        <a:t>Pre- hypertension</a:t>
                      </a:r>
                      <a:endParaRPr lang="en-SA" dirty="0">
                        <a:latin typeface="Cambria" panose="02040503050406030204" pitchFamily="18" charset="0"/>
                      </a:endParaRPr>
                    </a:p>
                  </a:txBody>
                  <a:tcPr/>
                </a:tc>
                <a:tc>
                  <a:txBody>
                    <a:bodyPr/>
                    <a:lstStyle/>
                    <a:p>
                      <a:r>
                        <a:rPr lang="en-GB" dirty="0">
                          <a:latin typeface="Cambria" panose="02040503050406030204" pitchFamily="18" charset="0"/>
                        </a:rPr>
                        <a:t>40.5%</a:t>
                      </a:r>
                      <a:endParaRPr lang="en-SA" dirty="0">
                        <a:latin typeface="Cambria" panose="02040503050406030204" pitchFamily="18" charset="0"/>
                      </a:endParaRPr>
                    </a:p>
                  </a:txBody>
                  <a:tcPr/>
                </a:tc>
                <a:tc>
                  <a:txBody>
                    <a:bodyPr/>
                    <a:lstStyle/>
                    <a:p>
                      <a:r>
                        <a:rPr lang="en-GB" sz="1800" dirty="0">
                          <a:effectLst/>
                          <a:latin typeface="Cambria" panose="02040503050406030204" pitchFamily="18" charset="0"/>
                        </a:rPr>
                        <a:t>1089 participants were reported as undiagnosed cases of hypertension</a:t>
                      </a:r>
                      <a:endParaRPr lang="en-SA" dirty="0">
                        <a:latin typeface="Cambria" panose="02040503050406030204" pitchFamily="18" charset="0"/>
                      </a:endParaRPr>
                    </a:p>
                  </a:txBody>
                  <a:tcPr/>
                </a:tc>
                <a:extLst>
                  <a:ext uri="{0D108BD9-81ED-4DB2-BD59-A6C34878D82A}">
                    <a16:rowId xmlns:a16="http://schemas.microsoft.com/office/drawing/2014/main" val="2346192334"/>
                  </a:ext>
                </a:extLst>
              </a:tr>
              <a:tr h="370840">
                <a:tc>
                  <a:txBody>
                    <a:bodyPr/>
                    <a:lstStyle/>
                    <a:p>
                      <a:r>
                        <a:rPr lang="en-GB" dirty="0">
                          <a:latin typeface="Cambria" panose="02040503050406030204" pitchFamily="18" charset="0"/>
                        </a:rPr>
                        <a:t>Blood cholesterol</a:t>
                      </a:r>
                      <a:endParaRPr lang="en-SA" dirty="0">
                        <a:latin typeface="Cambria" panose="02040503050406030204" pitchFamily="18" charset="0"/>
                      </a:endParaRPr>
                    </a:p>
                  </a:txBody>
                  <a:tcPr/>
                </a:tc>
                <a:tc>
                  <a:txBody>
                    <a:bodyPr/>
                    <a:lstStyle/>
                    <a:p>
                      <a:r>
                        <a:rPr lang="en-GB" dirty="0">
                          <a:latin typeface="Cambria" panose="02040503050406030204" pitchFamily="18" charset="0"/>
                        </a:rPr>
                        <a:t>pre-</a:t>
                      </a:r>
                      <a:r>
                        <a:rPr lang="en-GB" dirty="0" err="1">
                          <a:latin typeface="Cambria" panose="02040503050406030204" pitchFamily="18" charset="0"/>
                        </a:rPr>
                        <a:t>hypercholestrolemia</a:t>
                      </a:r>
                      <a:endParaRPr lang="en-SA" dirty="0">
                        <a:latin typeface="Cambria" panose="02040503050406030204" pitchFamily="18" charset="0"/>
                      </a:endParaRPr>
                    </a:p>
                  </a:txBody>
                  <a:tcPr/>
                </a:tc>
                <a:tc>
                  <a:txBody>
                    <a:bodyPr/>
                    <a:lstStyle/>
                    <a:p>
                      <a:r>
                        <a:rPr lang="en-GB" dirty="0">
                          <a:latin typeface="Cambria" panose="02040503050406030204" pitchFamily="18" charset="0"/>
                        </a:rPr>
                        <a:t>20%</a:t>
                      </a:r>
                      <a:endParaRPr lang="en-SA" dirty="0">
                        <a:latin typeface="Cambria" panose="02040503050406030204" pitchFamily="18" charset="0"/>
                      </a:endParaRPr>
                    </a:p>
                  </a:txBody>
                  <a:tcPr/>
                </a:tc>
                <a:tc>
                  <a:txBody>
                    <a:bodyPr/>
                    <a:lstStyle/>
                    <a:p>
                      <a:r>
                        <a:rPr lang="en-GB" sz="1800" dirty="0">
                          <a:effectLst/>
                          <a:latin typeface="Cambria" panose="02040503050406030204" pitchFamily="18" charset="0"/>
                        </a:rPr>
                        <a:t>360 participants were found to have undiagnosed hypercholesterolemia </a:t>
                      </a:r>
                      <a:endParaRPr lang="en-SA" dirty="0">
                        <a:latin typeface="Cambria" panose="02040503050406030204" pitchFamily="18" charset="0"/>
                      </a:endParaRPr>
                    </a:p>
                  </a:txBody>
                  <a:tcPr/>
                </a:tc>
                <a:extLst>
                  <a:ext uri="{0D108BD9-81ED-4DB2-BD59-A6C34878D82A}">
                    <a16:rowId xmlns:a16="http://schemas.microsoft.com/office/drawing/2014/main" val="512143290"/>
                  </a:ext>
                </a:extLst>
              </a:tr>
              <a:tr h="370840">
                <a:tc>
                  <a:txBody>
                    <a:bodyPr/>
                    <a:lstStyle/>
                    <a:p>
                      <a:r>
                        <a:rPr lang="en-GB" dirty="0">
                          <a:latin typeface="Cambria" panose="02040503050406030204" pitchFamily="18" charset="0"/>
                        </a:rPr>
                        <a:t>Blood glucose</a:t>
                      </a:r>
                      <a:endParaRPr lang="en-SA" dirty="0">
                        <a:latin typeface="Cambria" panose="02040503050406030204" pitchFamily="18" charset="0"/>
                      </a:endParaRPr>
                    </a:p>
                  </a:txBody>
                  <a:tcPr/>
                </a:tc>
                <a:tc>
                  <a:txBody>
                    <a:bodyPr/>
                    <a:lstStyle/>
                    <a:p>
                      <a:r>
                        <a:rPr lang="en-GB" dirty="0">
                          <a:latin typeface="Cambria" panose="02040503050406030204" pitchFamily="18" charset="0"/>
                        </a:rPr>
                        <a:t>pre-diabetes </a:t>
                      </a:r>
                      <a:endParaRPr lang="en-SA" dirty="0">
                        <a:latin typeface="Cambria" panose="02040503050406030204" pitchFamily="18" charset="0"/>
                      </a:endParaRPr>
                    </a:p>
                  </a:txBody>
                  <a:tcPr/>
                </a:tc>
                <a:tc>
                  <a:txBody>
                    <a:bodyPr/>
                    <a:lstStyle/>
                    <a:p>
                      <a:r>
                        <a:rPr lang="en-GB" dirty="0">
                          <a:latin typeface="Cambria" panose="02040503050406030204" pitchFamily="18" charset="0"/>
                        </a:rPr>
                        <a:t>16.3%</a:t>
                      </a:r>
                      <a:endParaRPr lang="en-SA" dirty="0">
                        <a:latin typeface="Cambria" panose="02040503050406030204" pitchFamily="18" charset="0"/>
                      </a:endParaRPr>
                    </a:p>
                  </a:txBody>
                  <a:tcPr/>
                </a:tc>
                <a:tc>
                  <a:txBody>
                    <a:bodyPr/>
                    <a:lstStyle/>
                    <a:p>
                      <a:r>
                        <a:rPr lang="en-GB" sz="1800" dirty="0">
                          <a:effectLst/>
                          <a:latin typeface="Cambria" panose="02040503050406030204" pitchFamily="18" charset="0"/>
                        </a:rPr>
                        <a:t>389 participants were detected as undiagnosed diabetes cases</a:t>
                      </a:r>
                      <a:endParaRPr lang="en-SA" dirty="0">
                        <a:latin typeface="Cambria" panose="02040503050406030204" pitchFamily="18" charset="0"/>
                      </a:endParaRPr>
                    </a:p>
                  </a:txBody>
                  <a:tcPr/>
                </a:tc>
                <a:extLst>
                  <a:ext uri="{0D108BD9-81ED-4DB2-BD59-A6C34878D82A}">
                    <a16:rowId xmlns:a16="http://schemas.microsoft.com/office/drawing/2014/main" val="2853340190"/>
                  </a:ext>
                </a:extLst>
              </a:tr>
            </a:tbl>
          </a:graphicData>
        </a:graphic>
      </p:graphicFrame>
      <p:sp>
        <p:nvSpPr>
          <p:cNvPr id="7" name="Title 1">
            <a:extLst>
              <a:ext uri="{FF2B5EF4-FFF2-40B4-BE49-F238E27FC236}">
                <a16:creationId xmlns:a16="http://schemas.microsoft.com/office/drawing/2014/main" id="{02F6ED2E-08C4-08FE-0D4B-32F26C9FA8A2}"/>
              </a:ext>
            </a:extLst>
          </p:cNvPr>
          <p:cNvSpPr txBox="1">
            <a:spLocks/>
          </p:cNvSpPr>
          <p:nvPr/>
        </p:nvSpPr>
        <p:spPr>
          <a:xfrm>
            <a:off x="396875" y="10989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a:lstStyle>
          <a:p>
            <a:pPr algn="ctr"/>
            <a:r>
              <a:rPr lang="en-GB"/>
              <a:t>Prevalent disease in Saudi Arabia </a:t>
            </a:r>
            <a:endParaRPr lang="en-SA" dirty="0"/>
          </a:p>
        </p:txBody>
      </p:sp>
    </p:spTree>
    <p:extLst>
      <p:ext uri="{BB962C8B-B14F-4D97-AF65-F5344CB8AC3E}">
        <p14:creationId xmlns:p14="http://schemas.microsoft.com/office/powerpoint/2010/main" val="197714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0BCA-5D07-4942-B5E6-1DB655785CCE}"/>
              </a:ext>
            </a:extLst>
          </p:cNvPr>
          <p:cNvSpPr>
            <a:spLocks noGrp="1"/>
          </p:cNvSpPr>
          <p:nvPr>
            <p:ph type="title"/>
          </p:nvPr>
        </p:nvSpPr>
        <p:spPr/>
        <p:txBody>
          <a:bodyPr/>
          <a:lstStyle/>
          <a:p>
            <a:r>
              <a:rPr lang="en-GB" dirty="0"/>
              <a:t>Prevalent disease in Saudi Arabia </a:t>
            </a:r>
            <a:endParaRPr lang="en-SA" dirty="0"/>
          </a:p>
        </p:txBody>
      </p:sp>
      <p:sp>
        <p:nvSpPr>
          <p:cNvPr id="3" name="Content Placeholder 2">
            <a:extLst>
              <a:ext uri="{FF2B5EF4-FFF2-40B4-BE49-F238E27FC236}">
                <a16:creationId xmlns:a16="http://schemas.microsoft.com/office/drawing/2014/main" id="{50EE13FC-F836-814B-AB83-3FB1D2714A6B}"/>
              </a:ext>
            </a:extLst>
          </p:cNvPr>
          <p:cNvSpPr>
            <a:spLocks noGrp="1"/>
          </p:cNvSpPr>
          <p:nvPr>
            <p:ph idx="1"/>
          </p:nvPr>
        </p:nvSpPr>
        <p:spPr/>
        <p:txBody>
          <a:bodyPr/>
          <a:lstStyle/>
          <a:p>
            <a:pPr marL="0" indent="0" algn="ctr">
              <a:buNone/>
            </a:pPr>
            <a:r>
              <a:rPr lang="en-GB" sz="6600" dirty="0">
                <a:solidFill>
                  <a:srgbClr val="FF0000"/>
                </a:solidFill>
              </a:rPr>
              <a:t>73%</a:t>
            </a:r>
            <a:r>
              <a:rPr lang="en-GB" sz="6600" dirty="0"/>
              <a:t> mortality of Saudis </a:t>
            </a:r>
            <a:r>
              <a:rPr lang="en-GB" dirty="0"/>
              <a:t>due to noncommunicable disease </a:t>
            </a:r>
          </a:p>
          <a:p>
            <a:pPr algn="ctr"/>
            <a:endParaRPr lang="en-GB" dirty="0"/>
          </a:p>
          <a:p>
            <a:pPr algn="ctr"/>
            <a:endParaRPr lang="en-GB" dirty="0"/>
          </a:p>
          <a:p>
            <a:pPr marL="0" indent="0" algn="ctr">
              <a:buNone/>
            </a:pPr>
            <a:r>
              <a:rPr lang="en-GB" sz="6600" dirty="0">
                <a:solidFill>
                  <a:srgbClr val="FF0000"/>
                </a:solidFill>
              </a:rPr>
              <a:t>&gt;1/3</a:t>
            </a:r>
            <a:r>
              <a:rPr lang="en-GB" dirty="0"/>
              <a:t> mortalities are attributed to </a:t>
            </a:r>
            <a:r>
              <a:rPr lang="en-GB" sz="6600" dirty="0"/>
              <a:t>cardiovascular diseases</a:t>
            </a:r>
          </a:p>
          <a:p>
            <a:pPr marL="0" indent="0">
              <a:buNone/>
            </a:pPr>
            <a:endParaRPr lang="en-SA" dirty="0"/>
          </a:p>
        </p:txBody>
      </p:sp>
      <p:sp>
        <p:nvSpPr>
          <p:cNvPr id="4" name="Footer Placeholder 3">
            <a:extLst>
              <a:ext uri="{FF2B5EF4-FFF2-40B4-BE49-F238E27FC236}">
                <a16:creationId xmlns:a16="http://schemas.microsoft.com/office/drawing/2014/main" id="{7C8463B8-4E29-4B4B-A132-1B431BDFFE6D}"/>
              </a:ext>
            </a:extLst>
          </p:cNvPr>
          <p:cNvSpPr>
            <a:spLocks noGrp="1"/>
          </p:cNvSpPr>
          <p:nvPr>
            <p:ph type="ftr" sz="quarter" idx="11"/>
          </p:nvPr>
        </p:nvSpPr>
        <p:spPr/>
        <p:txBody>
          <a:bodyPr/>
          <a:lstStyle/>
          <a:p>
            <a:r>
              <a:rPr lang="en-GB"/>
              <a:t>National screening programs in Saudi Arabia (2019)</a:t>
            </a:r>
            <a:endParaRPr lang="en-SA" dirty="0"/>
          </a:p>
        </p:txBody>
      </p:sp>
      <p:sp>
        <p:nvSpPr>
          <p:cNvPr id="5" name="Slide Number Placeholder 4">
            <a:extLst>
              <a:ext uri="{FF2B5EF4-FFF2-40B4-BE49-F238E27FC236}">
                <a16:creationId xmlns:a16="http://schemas.microsoft.com/office/drawing/2014/main" id="{2C72F142-7240-3345-BDAB-BF430A02405C}"/>
              </a:ext>
            </a:extLst>
          </p:cNvPr>
          <p:cNvSpPr>
            <a:spLocks noGrp="1"/>
          </p:cNvSpPr>
          <p:nvPr>
            <p:ph type="sldNum" sz="quarter" idx="12"/>
          </p:nvPr>
        </p:nvSpPr>
        <p:spPr/>
        <p:txBody>
          <a:bodyPr/>
          <a:lstStyle/>
          <a:p>
            <a:fld id="{75F2314C-9641-5E4D-B5D0-E6F6EECA0514}" type="slidenum">
              <a:rPr lang="en-SA" smtClean="0"/>
              <a:t>18</a:t>
            </a:fld>
            <a:endParaRPr lang="en-SA"/>
          </a:p>
        </p:txBody>
      </p:sp>
      <p:sp>
        <p:nvSpPr>
          <p:cNvPr id="7" name="TextBox 6">
            <a:extLst>
              <a:ext uri="{FF2B5EF4-FFF2-40B4-BE49-F238E27FC236}">
                <a16:creationId xmlns:a16="http://schemas.microsoft.com/office/drawing/2014/main" id="{183CE72F-0BE2-B848-B389-A2A75F52AE24}"/>
              </a:ext>
            </a:extLst>
          </p:cNvPr>
          <p:cNvSpPr txBox="1"/>
          <p:nvPr/>
        </p:nvSpPr>
        <p:spPr>
          <a:xfrm>
            <a:off x="9982200" y="5973346"/>
            <a:ext cx="5153585" cy="338554"/>
          </a:xfrm>
          <a:prstGeom prst="rect">
            <a:avLst/>
          </a:prstGeom>
          <a:noFill/>
        </p:spPr>
        <p:txBody>
          <a:bodyPr wrap="square">
            <a:spAutoFit/>
          </a:bodyPr>
          <a:lstStyle/>
          <a:p>
            <a:r>
              <a:rPr lang="en-GB" sz="1600" i="1" dirty="0">
                <a:latin typeface="Cambria" panose="02040503050406030204" pitchFamily="18" charset="0"/>
              </a:rPr>
              <a:t>WHO, 2019</a:t>
            </a:r>
            <a:endParaRPr lang="en-SA" sz="1600" i="1" dirty="0">
              <a:latin typeface="Cambria" panose="02040503050406030204" pitchFamily="18" charset="0"/>
            </a:endParaRPr>
          </a:p>
        </p:txBody>
      </p:sp>
    </p:spTree>
    <p:extLst>
      <p:ext uri="{BB962C8B-B14F-4D97-AF65-F5344CB8AC3E}">
        <p14:creationId xmlns:p14="http://schemas.microsoft.com/office/powerpoint/2010/main" val="284884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88DB25-07E5-D64A-8053-7E9DADFA3645}"/>
              </a:ext>
            </a:extLst>
          </p:cNvPr>
          <p:cNvSpPr>
            <a:spLocks noGrp="1"/>
          </p:cNvSpPr>
          <p:nvPr>
            <p:ph type="sldNum" sz="quarter" idx="12"/>
          </p:nvPr>
        </p:nvSpPr>
        <p:spPr/>
        <p:txBody>
          <a:bodyPr/>
          <a:lstStyle/>
          <a:p>
            <a:fld id="{75F2314C-9641-5E4D-B5D0-E6F6EECA0514}" type="slidenum">
              <a:rPr lang="en-SA" smtClean="0"/>
              <a:t>19</a:t>
            </a:fld>
            <a:endParaRPr lang="en-SA"/>
          </a:p>
        </p:txBody>
      </p:sp>
      <p:pic>
        <p:nvPicPr>
          <p:cNvPr id="6146" name="Picture 2" descr="Al-Jouf red highlighted in map of Saudi Arabia Stock Photo - Alamy">
            <a:extLst>
              <a:ext uri="{FF2B5EF4-FFF2-40B4-BE49-F238E27FC236}">
                <a16:creationId xmlns:a16="http://schemas.microsoft.com/office/drawing/2014/main" id="{32B8A193-AE98-4741-84F3-8F4A930201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31"/>
          <a:stretch/>
        </p:blipFill>
        <p:spPr bwMode="auto">
          <a:xfrm>
            <a:off x="0" y="357712"/>
            <a:ext cx="7599809" cy="6181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BE6218-41F8-6745-9254-808112357D2F}"/>
              </a:ext>
            </a:extLst>
          </p:cNvPr>
          <p:cNvSpPr txBox="1"/>
          <p:nvPr/>
        </p:nvSpPr>
        <p:spPr>
          <a:xfrm>
            <a:off x="6208061" y="2663441"/>
            <a:ext cx="506729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rgbClr val="C00000"/>
                </a:solidFill>
                <a:effectLst/>
                <a:latin typeface="Cambria" panose="02040503050406030204" pitchFamily="18" charset="0"/>
              </a:rPr>
              <a:t>Aim: </a:t>
            </a:r>
          </a:p>
          <a:p>
            <a:pPr lvl="0" algn="ctr">
              <a:defRPr/>
            </a:pPr>
            <a:r>
              <a:rPr lang="en-GB" sz="2400" kern="1200" dirty="0">
                <a:solidFill>
                  <a:schemeClr val="tx1"/>
                </a:solidFill>
                <a:effectLst/>
                <a:latin typeface="Cambria" panose="02040503050406030204" pitchFamily="18" charset="0"/>
              </a:rPr>
              <a:t>Prevention of non-communicable diseases (</a:t>
            </a:r>
            <a:r>
              <a:rPr lang="en-GB" sz="2400" dirty="0">
                <a:latin typeface="Cambria" panose="02040503050406030204" pitchFamily="18" charset="0"/>
              </a:rPr>
              <a:t>NCDs)</a:t>
            </a:r>
            <a:endParaRPr lang="en-GB" sz="2400" kern="1200" dirty="0">
              <a:solidFill>
                <a:schemeClr val="tx1"/>
              </a:solidFill>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Cambria" panose="02040503050406030204" pitchFamily="18" charset="0"/>
            </a:endParaRPr>
          </a:p>
          <a:p>
            <a:endParaRPr lang="en-GB" sz="2400"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Cambria" panose="02040503050406030204" pitchFamily="18" charset="0"/>
            </a:endParaRPr>
          </a:p>
        </p:txBody>
      </p:sp>
      <p:sp>
        <p:nvSpPr>
          <p:cNvPr id="10" name="TextBox 9">
            <a:extLst>
              <a:ext uri="{FF2B5EF4-FFF2-40B4-BE49-F238E27FC236}">
                <a16:creationId xmlns:a16="http://schemas.microsoft.com/office/drawing/2014/main" id="{AE0EA592-61DB-B545-958C-58CCAF1BAD9E}"/>
              </a:ext>
            </a:extLst>
          </p:cNvPr>
          <p:cNvSpPr txBox="1"/>
          <p:nvPr/>
        </p:nvSpPr>
        <p:spPr>
          <a:xfrm>
            <a:off x="3369608" y="632526"/>
            <a:ext cx="759980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kern="1200" dirty="0">
                <a:solidFill>
                  <a:srgbClr val="FF0000"/>
                </a:solidFill>
                <a:effectLst/>
                <a:latin typeface="Cambria" panose="02040503050406030204" pitchFamily="18" charset="0"/>
              </a:rPr>
              <a:t>The Crown Health Project (CHP), </a:t>
            </a:r>
            <a:r>
              <a:rPr lang="en-GB" sz="2000" kern="1200" dirty="0">
                <a:solidFill>
                  <a:srgbClr val="FF0000"/>
                </a:solidFill>
                <a:effectLst/>
                <a:latin typeface="Cambria" panose="02040503050406030204" pitchFamily="18" charset="0"/>
              </a:rPr>
              <a:t>2008</a:t>
            </a:r>
            <a:endParaRPr lang="en-GB" sz="2000" dirty="0">
              <a:solidFill>
                <a:srgbClr val="FF0000"/>
              </a:solidFill>
              <a:latin typeface="Cambria" panose="02040503050406030204" pitchFamily="18" charset="0"/>
            </a:endParaRPr>
          </a:p>
        </p:txBody>
      </p:sp>
      <p:sp>
        <p:nvSpPr>
          <p:cNvPr id="4" name="Footer Placeholder 3">
            <a:extLst>
              <a:ext uri="{FF2B5EF4-FFF2-40B4-BE49-F238E27FC236}">
                <a16:creationId xmlns:a16="http://schemas.microsoft.com/office/drawing/2014/main" id="{20474F32-1C63-1A41-BAE4-0EF22F58D269}"/>
              </a:ext>
            </a:extLst>
          </p:cNvPr>
          <p:cNvSpPr>
            <a:spLocks noGrp="1"/>
          </p:cNvSpPr>
          <p:nvPr>
            <p:ph type="ftr" sz="quarter" idx="11"/>
          </p:nvPr>
        </p:nvSpPr>
        <p:spPr/>
        <p:txBody>
          <a:bodyPr/>
          <a:lstStyle/>
          <a:p>
            <a:r>
              <a:rPr lang="en-GB" dirty="0"/>
              <a:t>National screening programs in Saudi Arabia (2019)</a:t>
            </a:r>
            <a:endParaRPr lang="en-SA" dirty="0"/>
          </a:p>
        </p:txBody>
      </p:sp>
    </p:spTree>
    <p:extLst>
      <p:ext uri="{BB962C8B-B14F-4D97-AF65-F5344CB8AC3E}">
        <p14:creationId xmlns:p14="http://schemas.microsoft.com/office/powerpoint/2010/main" val="321492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06B4F1B2-C521-15A8-A261-71F1F951B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82" y="230188"/>
            <a:ext cx="2154940" cy="1075946"/>
          </a:xfrm>
          <a:prstGeom prst="rect">
            <a:avLst/>
          </a:prstGeom>
        </p:spPr>
      </p:pic>
      <p:sp>
        <p:nvSpPr>
          <p:cNvPr id="2" name="Title 1">
            <a:extLst>
              <a:ext uri="{FF2B5EF4-FFF2-40B4-BE49-F238E27FC236}">
                <a16:creationId xmlns:a16="http://schemas.microsoft.com/office/drawing/2014/main" id="{5C5D0F8D-1CEA-1E43-BDC0-C45A4E8F0E15}"/>
              </a:ext>
            </a:extLst>
          </p:cNvPr>
          <p:cNvSpPr>
            <a:spLocks noGrp="1"/>
          </p:cNvSpPr>
          <p:nvPr>
            <p:ph type="title"/>
          </p:nvPr>
        </p:nvSpPr>
        <p:spPr>
          <a:xfrm>
            <a:off x="890082" y="1229142"/>
            <a:ext cx="10515600" cy="1325563"/>
          </a:xfrm>
        </p:spPr>
        <p:txBody>
          <a:bodyPr/>
          <a:lstStyle/>
          <a:p>
            <a:r>
              <a:rPr lang="en-SA" dirty="0"/>
              <a:t>Aim </a:t>
            </a:r>
          </a:p>
        </p:txBody>
      </p:sp>
      <p:sp>
        <p:nvSpPr>
          <p:cNvPr id="3" name="Content Placeholder 2">
            <a:extLst>
              <a:ext uri="{FF2B5EF4-FFF2-40B4-BE49-F238E27FC236}">
                <a16:creationId xmlns:a16="http://schemas.microsoft.com/office/drawing/2014/main" id="{D9FFF569-FC3A-7349-904D-1200641A77FF}"/>
              </a:ext>
            </a:extLst>
          </p:cNvPr>
          <p:cNvSpPr>
            <a:spLocks noGrp="1"/>
          </p:cNvSpPr>
          <p:nvPr>
            <p:ph idx="1"/>
          </p:nvPr>
        </p:nvSpPr>
        <p:spPr>
          <a:xfrm>
            <a:off x="890082" y="2370137"/>
            <a:ext cx="10515600" cy="4351338"/>
          </a:xfrm>
        </p:spPr>
        <p:txBody>
          <a:bodyPr/>
          <a:lstStyle/>
          <a:p>
            <a:pPr marL="457200" indent="-457200" algn="just">
              <a:buFont typeface="+mj-lt"/>
              <a:buAutoNum type="arabicPeriod"/>
            </a:pPr>
            <a:r>
              <a:rPr lang="en-GB" dirty="0"/>
              <a:t>To provide an overview of current governmental national screening programs in Saudi Arabia. </a:t>
            </a:r>
          </a:p>
          <a:p>
            <a:pPr marL="457200" indent="-457200" algn="just">
              <a:buFont typeface="+mj-lt"/>
              <a:buAutoNum type="arabicPeriod"/>
            </a:pPr>
            <a:r>
              <a:rPr lang="en-GB" dirty="0"/>
              <a:t>To provide a summary of available evidence concerning utilisation and outcomes of screening services in Saudi Arabia and factors influencing utilisation. </a:t>
            </a:r>
          </a:p>
          <a:p>
            <a:pPr marL="457200" indent="-457200" algn="just">
              <a:buFont typeface="+mj-lt"/>
              <a:buAutoNum type="arabicPeriod"/>
            </a:pPr>
            <a:r>
              <a:rPr lang="en-GB" dirty="0"/>
              <a:t>A brief comparison to other screening programs established in other countries is made. </a:t>
            </a:r>
          </a:p>
          <a:p>
            <a:pPr marL="457200" indent="-457200" algn="just">
              <a:buFont typeface="+mj-lt"/>
              <a:buAutoNum type="arabicPeriod"/>
            </a:pPr>
            <a:r>
              <a:rPr lang="en-GB" dirty="0"/>
              <a:t>Assessment of effectiveness of national screening programs in Saudi Arabia is briefed. </a:t>
            </a:r>
          </a:p>
          <a:p>
            <a:endParaRPr lang="en-SA" dirty="0"/>
          </a:p>
        </p:txBody>
      </p:sp>
      <p:sp>
        <p:nvSpPr>
          <p:cNvPr id="4" name="Footer Placeholder 3">
            <a:extLst>
              <a:ext uri="{FF2B5EF4-FFF2-40B4-BE49-F238E27FC236}">
                <a16:creationId xmlns:a16="http://schemas.microsoft.com/office/drawing/2014/main" id="{1189B35D-09E1-8F44-B10F-3D80559BB203}"/>
              </a:ext>
            </a:extLst>
          </p:cNvPr>
          <p:cNvSpPr>
            <a:spLocks noGrp="1"/>
          </p:cNvSpPr>
          <p:nvPr>
            <p:ph type="ftr" sz="quarter" idx="11"/>
          </p:nvPr>
        </p:nvSpPr>
        <p:spPr/>
        <p:txBody>
          <a:bodyPr/>
          <a:lstStyle/>
          <a:p>
            <a:r>
              <a:rPr lang="en-GB"/>
              <a:t>National screening programs in Saudi Arabia (2019)</a:t>
            </a:r>
            <a:endParaRPr lang="en-SA"/>
          </a:p>
        </p:txBody>
      </p:sp>
      <p:sp>
        <p:nvSpPr>
          <p:cNvPr id="5" name="Slide Number Placeholder 4">
            <a:extLst>
              <a:ext uri="{FF2B5EF4-FFF2-40B4-BE49-F238E27FC236}">
                <a16:creationId xmlns:a16="http://schemas.microsoft.com/office/drawing/2014/main" id="{63453E06-DE36-3143-8004-A9E7919C67DE}"/>
              </a:ext>
            </a:extLst>
          </p:cNvPr>
          <p:cNvSpPr>
            <a:spLocks noGrp="1"/>
          </p:cNvSpPr>
          <p:nvPr>
            <p:ph type="sldNum" sz="quarter" idx="12"/>
          </p:nvPr>
        </p:nvSpPr>
        <p:spPr/>
        <p:txBody>
          <a:bodyPr/>
          <a:lstStyle/>
          <a:p>
            <a:fld id="{75F2314C-9641-5E4D-B5D0-E6F6EECA0514}" type="slidenum">
              <a:rPr lang="en-SA" smtClean="0"/>
              <a:t>2</a:t>
            </a:fld>
            <a:endParaRPr lang="en-SA"/>
          </a:p>
        </p:txBody>
      </p:sp>
    </p:spTree>
    <p:extLst>
      <p:ext uri="{BB962C8B-B14F-4D97-AF65-F5344CB8AC3E}">
        <p14:creationId xmlns:p14="http://schemas.microsoft.com/office/powerpoint/2010/main" val="416579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88DB25-07E5-D64A-8053-7E9DADFA3645}"/>
              </a:ext>
            </a:extLst>
          </p:cNvPr>
          <p:cNvSpPr>
            <a:spLocks noGrp="1"/>
          </p:cNvSpPr>
          <p:nvPr>
            <p:ph type="sldNum" sz="quarter" idx="12"/>
          </p:nvPr>
        </p:nvSpPr>
        <p:spPr/>
        <p:txBody>
          <a:bodyPr/>
          <a:lstStyle/>
          <a:p>
            <a:fld id="{75F2314C-9641-5E4D-B5D0-E6F6EECA0514}" type="slidenum">
              <a:rPr lang="en-SA" smtClean="0"/>
              <a:t>20</a:t>
            </a:fld>
            <a:endParaRPr lang="en-SA"/>
          </a:p>
        </p:txBody>
      </p:sp>
      <p:pic>
        <p:nvPicPr>
          <p:cNvPr id="6146" name="Picture 2" descr="Al-Jouf red highlighted in map of Saudi Arabia Stock Photo - Alamy">
            <a:extLst>
              <a:ext uri="{FF2B5EF4-FFF2-40B4-BE49-F238E27FC236}">
                <a16:creationId xmlns:a16="http://schemas.microsoft.com/office/drawing/2014/main" id="{32B8A193-AE98-4741-84F3-8F4A930201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31"/>
          <a:stretch/>
        </p:blipFill>
        <p:spPr bwMode="auto">
          <a:xfrm>
            <a:off x="0" y="357712"/>
            <a:ext cx="7599809" cy="6181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BE6218-41F8-6745-9254-808112357D2F}"/>
              </a:ext>
            </a:extLst>
          </p:cNvPr>
          <p:cNvSpPr txBox="1"/>
          <p:nvPr/>
        </p:nvSpPr>
        <p:spPr>
          <a:xfrm>
            <a:off x="5983941" y="2201366"/>
            <a:ext cx="6010836" cy="4154984"/>
          </a:xfrm>
          <a:prstGeom prst="rect">
            <a:avLst/>
          </a:prstGeom>
          <a:noFill/>
        </p:spPr>
        <p:txBody>
          <a:bodyPr wrap="square">
            <a:spAutoFit/>
          </a:bodyPr>
          <a:lstStyle/>
          <a:p>
            <a:r>
              <a:rPr lang="en-GB" sz="2400" b="1" dirty="0">
                <a:solidFill>
                  <a:srgbClr val="C00000"/>
                </a:solidFill>
                <a:latin typeface="Cambria" panose="02040503050406030204" pitchFamily="18" charset="0"/>
              </a:rPr>
              <a:t>Objectives : </a:t>
            </a:r>
          </a:p>
          <a:p>
            <a:pPr marL="457200" indent="-457200">
              <a:buAutoNum type="arabicPeriod"/>
            </a:pPr>
            <a:r>
              <a:rPr lang="en-GB" sz="2400" dirty="0">
                <a:latin typeface="Cambria" panose="02040503050406030204" pitchFamily="18" charset="0"/>
              </a:rPr>
              <a:t>To determine the prevalence of NCDs &amp; their risk factors</a:t>
            </a:r>
          </a:p>
          <a:p>
            <a:pPr marL="457200" indent="-457200">
              <a:buAutoNum type="arabicPeriod"/>
            </a:pPr>
            <a:r>
              <a:rPr lang="en-GB" sz="2400" dirty="0">
                <a:latin typeface="Cambria" panose="02040503050406030204" pitchFamily="18" charset="0"/>
              </a:rPr>
              <a:t>To raise awareness regarding risk factors for NCDs and preventive measures among the public</a:t>
            </a:r>
          </a:p>
          <a:p>
            <a:pPr marL="457200" indent="-457200">
              <a:buAutoNum type="arabicPeriod"/>
            </a:pPr>
            <a:r>
              <a:rPr lang="en-GB" sz="2400" dirty="0">
                <a:latin typeface="Cambria" panose="02040503050406030204" pitchFamily="18" charset="0"/>
              </a:rPr>
              <a:t>To improve the early detection &amp; management of NCDs</a:t>
            </a:r>
          </a:p>
          <a:p>
            <a:pPr marL="457200" indent="-457200">
              <a:buAutoNum type="arabicPeriod"/>
            </a:pPr>
            <a:r>
              <a:rPr lang="en-GB" sz="2400" dirty="0">
                <a:latin typeface="Cambria" panose="02040503050406030204" pitchFamily="18" charset="0"/>
              </a:rPr>
              <a:t>To improve diagnostic, curative, &amp; rehabilitative services for patients.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Cambria" panose="02040503050406030204" pitchFamily="18" charset="0"/>
            </a:endParaRPr>
          </a:p>
        </p:txBody>
      </p:sp>
      <p:sp>
        <p:nvSpPr>
          <p:cNvPr id="10" name="TextBox 9">
            <a:extLst>
              <a:ext uri="{FF2B5EF4-FFF2-40B4-BE49-F238E27FC236}">
                <a16:creationId xmlns:a16="http://schemas.microsoft.com/office/drawing/2014/main" id="{AE0EA592-61DB-B545-958C-58CCAF1BAD9E}"/>
              </a:ext>
            </a:extLst>
          </p:cNvPr>
          <p:cNvSpPr txBox="1"/>
          <p:nvPr/>
        </p:nvSpPr>
        <p:spPr>
          <a:xfrm>
            <a:off x="3369608" y="632526"/>
            <a:ext cx="759980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kern="1200" dirty="0">
                <a:solidFill>
                  <a:srgbClr val="FF0000"/>
                </a:solidFill>
                <a:effectLst/>
                <a:latin typeface="Cambria" panose="02040503050406030204" pitchFamily="18" charset="0"/>
              </a:rPr>
              <a:t>The Crown Health Project (CHP), </a:t>
            </a:r>
            <a:r>
              <a:rPr lang="en-GB" sz="2000" kern="1200" dirty="0">
                <a:solidFill>
                  <a:srgbClr val="FF0000"/>
                </a:solidFill>
                <a:effectLst/>
                <a:latin typeface="Cambria" panose="02040503050406030204" pitchFamily="18" charset="0"/>
              </a:rPr>
              <a:t>2008</a:t>
            </a:r>
            <a:endParaRPr lang="en-GB" sz="2000" dirty="0">
              <a:solidFill>
                <a:srgbClr val="FF0000"/>
              </a:solidFill>
              <a:latin typeface="Cambria" panose="02040503050406030204" pitchFamily="18" charset="0"/>
            </a:endParaRPr>
          </a:p>
        </p:txBody>
      </p:sp>
      <p:sp>
        <p:nvSpPr>
          <p:cNvPr id="4" name="Footer Placeholder 3">
            <a:extLst>
              <a:ext uri="{FF2B5EF4-FFF2-40B4-BE49-F238E27FC236}">
                <a16:creationId xmlns:a16="http://schemas.microsoft.com/office/drawing/2014/main" id="{20474F32-1C63-1A41-BAE4-0EF22F58D269}"/>
              </a:ext>
            </a:extLst>
          </p:cNvPr>
          <p:cNvSpPr>
            <a:spLocks noGrp="1"/>
          </p:cNvSpPr>
          <p:nvPr>
            <p:ph type="ftr" sz="quarter" idx="11"/>
          </p:nvPr>
        </p:nvSpPr>
        <p:spPr/>
        <p:txBody>
          <a:bodyPr/>
          <a:lstStyle/>
          <a:p>
            <a:r>
              <a:rPr lang="en-GB" dirty="0"/>
              <a:t>National screening programs in Saudi Arabia (2019)</a:t>
            </a:r>
            <a:endParaRPr lang="en-SA" dirty="0"/>
          </a:p>
        </p:txBody>
      </p:sp>
    </p:spTree>
    <p:extLst>
      <p:ext uri="{BB962C8B-B14F-4D97-AF65-F5344CB8AC3E}">
        <p14:creationId xmlns:p14="http://schemas.microsoft.com/office/powerpoint/2010/main" val="3739043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88DB25-07E5-D64A-8053-7E9DADFA3645}"/>
              </a:ext>
            </a:extLst>
          </p:cNvPr>
          <p:cNvSpPr>
            <a:spLocks noGrp="1"/>
          </p:cNvSpPr>
          <p:nvPr>
            <p:ph type="sldNum" sz="quarter" idx="12"/>
          </p:nvPr>
        </p:nvSpPr>
        <p:spPr/>
        <p:txBody>
          <a:bodyPr/>
          <a:lstStyle/>
          <a:p>
            <a:fld id="{75F2314C-9641-5E4D-B5D0-E6F6EECA0514}" type="slidenum">
              <a:rPr lang="en-SA" smtClean="0"/>
              <a:t>21</a:t>
            </a:fld>
            <a:endParaRPr lang="en-SA"/>
          </a:p>
        </p:txBody>
      </p:sp>
      <p:pic>
        <p:nvPicPr>
          <p:cNvPr id="6146" name="Picture 2" descr="Al-Jouf red highlighted in map of Saudi Arabia Stock Photo - Alamy">
            <a:extLst>
              <a:ext uri="{FF2B5EF4-FFF2-40B4-BE49-F238E27FC236}">
                <a16:creationId xmlns:a16="http://schemas.microsoft.com/office/drawing/2014/main" id="{32B8A193-AE98-4741-84F3-8F4A930201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31"/>
          <a:stretch/>
        </p:blipFill>
        <p:spPr bwMode="auto">
          <a:xfrm>
            <a:off x="0" y="357712"/>
            <a:ext cx="7599809" cy="6181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BE6218-41F8-6745-9254-808112357D2F}"/>
              </a:ext>
            </a:extLst>
          </p:cNvPr>
          <p:cNvSpPr txBox="1"/>
          <p:nvPr/>
        </p:nvSpPr>
        <p:spPr>
          <a:xfrm>
            <a:off x="6418729" y="2059712"/>
            <a:ext cx="6098240"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rgbClr val="C00000"/>
                </a:solidFill>
                <a:effectLst/>
                <a:latin typeface="Cambria" panose="02040503050406030204" pitchFamily="18" charset="0"/>
              </a:rPr>
              <a:t>Procedure: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atin typeface="Cambria" panose="02040503050406030204" pitchFamily="18" charset="0"/>
              </a:rPr>
              <a:t>S</a:t>
            </a:r>
            <a:r>
              <a:rPr lang="en-GB" sz="2400" kern="1200" dirty="0">
                <a:solidFill>
                  <a:schemeClr val="tx1"/>
                </a:solidFill>
                <a:effectLst/>
                <a:latin typeface="Cambria" panose="02040503050406030204" pitchFamily="18" charset="0"/>
              </a:rPr>
              <a:t>creening for risk factors related to:</a:t>
            </a:r>
          </a:p>
          <a:p>
            <a:pPr marL="742950" marR="0" lvl="0" indent="-342900" algn="l" defTabSz="914400" rtl="0" eaLnBrk="1" fontAlgn="auto" latinLnBrk="0" hangingPunct="1">
              <a:lnSpc>
                <a:spcPct val="100000"/>
              </a:lnSpc>
              <a:spcBef>
                <a:spcPts val="0"/>
              </a:spcBef>
              <a:spcAft>
                <a:spcPts val="0"/>
              </a:spcAft>
              <a:buClrTx/>
              <a:buSzTx/>
              <a:buFont typeface="+mj-lt"/>
              <a:buAutoNum type="arabicPeriod"/>
              <a:defRPr/>
            </a:pPr>
            <a:r>
              <a:rPr lang="en-GB" sz="2400" dirty="0">
                <a:latin typeface="Cambria" panose="02040503050406030204" pitchFamily="18" charset="0"/>
              </a:rPr>
              <a:t>L</a:t>
            </a:r>
            <a:r>
              <a:rPr lang="en-GB" sz="2400" kern="1200" dirty="0">
                <a:solidFill>
                  <a:schemeClr val="tx1"/>
                </a:solidFill>
                <a:effectLst/>
                <a:latin typeface="Cambria" panose="02040503050406030204" pitchFamily="18" charset="0"/>
              </a:rPr>
              <a:t>ifestyle</a:t>
            </a:r>
          </a:p>
          <a:p>
            <a:pPr marL="742950" marR="0" lvl="0" indent="-342900" algn="l" defTabSz="914400" rtl="0" eaLnBrk="1" fontAlgn="auto" latinLnBrk="0" hangingPunct="1">
              <a:lnSpc>
                <a:spcPct val="100000"/>
              </a:lnSpc>
              <a:spcBef>
                <a:spcPts val="0"/>
              </a:spcBef>
              <a:spcAft>
                <a:spcPts val="0"/>
              </a:spcAft>
              <a:buClrTx/>
              <a:buSzTx/>
              <a:buFont typeface="+mj-lt"/>
              <a:buAutoNum type="arabicPeriod"/>
              <a:defRPr/>
            </a:pPr>
            <a:r>
              <a:rPr lang="en-GB" sz="2400" dirty="0">
                <a:latin typeface="Cambria" panose="02040503050406030204" pitchFamily="18" charset="0"/>
              </a:rPr>
              <a:t>M</a:t>
            </a:r>
            <a:r>
              <a:rPr lang="en-GB" sz="2400" kern="1200" dirty="0">
                <a:solidFill>
                  <a:schemeClr val="tx1"/>
                </a:solidFill>
                <a:effectLst/>
                <a:latin typeface="Cambria" panose="02040503050406030204" pitchFamily="18" charset="0"/>
              </a:rPr>
              <a:t>edical history</a:t>
            </a:r>
          </a:p>
          <a:p>
            <a:pPr marL="742950" marR="0" lvl="0" indent="-342900" algn="l" defTabSz="914400" rtl="0" eaLnBrk="1" fontAlgn="auto" latinLnBrk="0" hangingPunct="1">
              <a:lnSpc>
                <a:spcPct val="100000"/>
              </a:lnSpc>
              <a:spcBef>
                <a:spcPts val="0"/>
              </a:spcBef>
              <a:spcAft>
                <a:spcPts val="0"/>
              </a:spcAft>
              <a:buClrTx/>
              <a:buSzTx/>
              <a:buFont typeface="+mj-lt"/>
              <a:buAutoNum type="arabicPeriod"/>
              <a:defRPr/>
            </a:pPr>
            <a:r>
              <a:rPr lang="en-GB" sz="2400" dirty="0">
                <a:latin typeface="Cambria" panose="02040503050406030204" pitchFamily="18" charset="0"/>
              </a:rPr>
              <a:t>P</a:t>
            </a:r>
            <a:r>
              <a:rPr lang="en-GB" sz="2400" kern="1200" dirty="0">
                <a:solidFill>
                  <a:schemeClr val="tx1"/>
                </a:solidFill>
                <a:effectLst/>
                <a:latin typeface="Cambria" panose="02040503050406030204" pitchFamily="18" charset="0"/>
              </a:rPr>
              <a:t>hysical and biochemical measurements </a:t>
            </a:r>
            <a:endParaRPr lang="en-GB" sz="2400"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Cambria" panose="02040503050406030204" pitchFamily="18" charset="0"/>
            </a:endParaRPr>
          </a:p>
        </p:txBody>
      </p:sp>
      <p:sp>
        <p:nvSpPr>
          <p:cNvPr id="10" name="TextBox 9">
            <a:extLst>
              <a:ext uri="{FF2B5EF4-FFF2-40B4-BE49-F238E27FC236}">
                <a16:creationId xmlns:a16="http://schemas.microsoft.com/office/drawing/2014/main" id="{AE0EA592-61DB-B545-958C-58CCAF1BAD9E}"/>
              </a:ext>
            </a:extLst>
          </p:cNvPr>
          <p:cNvSpPr txBox="1"/>
          <p:nvPr/>
        </p:nvSpPr>
        <p:spPr>
          <a:xfrm>
            <a:off x="3369609" y="632526"/>
            <a:ext cx="609824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kern="1200" dirty="0">
                <a:solidFill>
                  <a:srgbClr val="FF0000"/>
                </a:solidFill>
                <a:effectLst/>
                <a:latin typeface="Cambria" panose="02040503050406030204" pitchFamily="18" charset="0"/>
              </a:rPr>
              <a:t>The Crown Health Project, </a:t>
            </a:r>
            <a:r>
              <a:rPr lang="en-GB" sz="2000" kern="1200" dirty="0">
                <a:solidFill>
                  <a:srgbClr val="FF0000"/>
                </a:solidFill>
                <a:effectLst/>
                <a:latin typeface="Cambria" panose="02040503050406030204" pitchFamily="18" charset="0"/>
              </a:rPr>
              <a:t>2008</a:t>
            </a:r>
            <a:endParaRPr lang="en-GB" sz="2000" dirty="0">
              <a:solidFill>
                <a:srgbClr val="FF0000"/>
              </a:solidFill>
              <a:latin typeface="Cambria" panose="02040503050406030204" pitchFamily="18" charset="0"/>
            </a:endParaRPr>
          </a:p>
        </p:txBody>
      </p:sp>
      <p:sp>
        <p:nvSpPr>
          <p:cNvPr id="4" name="Footer Placeholder 3">
            <a:extLst>
              <a:ext uri="{FF2B5EF4-FFF2-40B4-BE49-F238E27FC236}">
                <a16:creationId xmlns:a16="http://schemas.microsoft.com/office/drawing/2014/main" id="{20474F32-1C63-1A41-BAE4-0EF22F58D269}"/>
              </a:ext>
            </a:extLst>
          </p:cNvPr>
          <p:cNvSpPr>
            <a:spLocks noGrp="1"/>
          </p:cNvSpPr>
          <p:nvPr>
            <p:ph type="ftr" sz="quarter" idx="11"/>
          </p:nvPr>
        </p:nvSpPr>
        <p:spPr/>
        <p:txBody>
          <a:bodyPr/>
          <a:lstStyle/>
          <a:p>
            <a:r>
              <a:rPr lang="en-GB" dirty="0"/>
              <a:t>National screening programs in Saudi Arabia (2019)</a:t>
            </a:r>
            <a:endParaRPr lang="en-SA" dirty="0"/>
          </a:p>
        </p:txBody>
      </p:sp>
    </p:spTree>
    <p:extLst>
      <p:ext uri="{BB962C8B-B14F-4D97-AF65-F5344CB8AC3E}">
        <p14:creationId xmlns:p14="http://schemas.microsoft.com/office/powerpoint/2010/main" val="2298058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88DB25-07E5-D64A-8053-7E9DADFA3645}"/>
              </a:ext>
            </a:extLst>
          </p:cNvPr>
          <p:cNvSpPr>
            <a:spLocks noGrp="1"/>
          </p:cNvSpPr>
          <p:nvPr>
            <p:ph type="sldNum" sz="quarter" idx="12"/>
          </p:nvPr>
        </p:nvSpPr>
        <p:spPr/>
        <p:txBody>
          <a:bodyPr/>
          <a:lstStyle/>
          <a:p>
            <a:fld id="{75F2314C-9641-5E4D-B5D0-E6F6EECA0514}" type="slidenum">
              <a:rPr lang="en-SA" smtClean="0"/>
              <a:t>22</a:t>
            </a:fld>
            <a:endParaRPr lang="en-SA"/>
          </a:p>
        </p:txBody>
      </p:sp>
      <p:pic>
        <p:nvPicPr>
          <p:cNvPr id="6146" name="Picture 2" descr="Al-Jouf red highlighted in map of Saudi Arabia Stock Photo - Alamy">
            <a:extLst>
              <a:ext uri="{FF2B5EF4-FFF2-40B4-BE49-F238E27FC236}">
                <a16:creationId xmlns:a16="http://schemas.microsoft.com/office/drawing/2014/main" id="{32B8A193-AE98-4741-84F3-8F4A930201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931"/>
          <a:stretch/>
        </p:blipFill>
        <p:spPr bwMode="auto">
          <a:xfrm>
            <a:off x="1" y="3509368"/>
            <a:ext cx="3724834" cy="30295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BE6218-41F8-6745-9254-808112357D2F}"/>
              </a:ext>
            </a:extLst>
          </p:cNvPr>
          <p:cNvSpPr txBox="1"/>
          <p:nvPr/>
        </p:nvSpPr>
        <p:spPr>
          <a:xfrm>
            <a:off x="1573306" y="1646650"/>
            <a:ext cx="9780494" cy="2923877"/>
          </a:xfrm>
          <a:prstGeom prst="rect">
            <a:avLst/>
          </a:prstGeom>
          <a:noFill/>
        </p:spPr>
        <p:txBody>
          <a:bodyPr wrap="square">
            <a:spAutoFit/>
          </a:bodyPr>
          <a:lstStyle/>
          <a:p>
            <a:pPr algn="just"/>
            <a:r>
              <a:rPr lang="en-GB" sz="2400" dirty="0">
                <a:solidFill>
                  <a:srgbClr val="C00000"/>
                </a:solidFill>
                <a:latin typeface="Cambria" panose="02040503050406030204" pitchFamily="18" charset="0"/>
              </a:rPr>
              <a:t>Lessons drawn from this project: </a:t>
            </a:r>
          </a:p>
          <a:p>
            <a:pPr algn="just"/>
            <a:endParaRPr lang="en-GB" sz="800" dirty="0">
              <a:solidFill>
                <a:srgbClr val="C00000"/>
              </a:solidFill>
              <a:latin typeface="Cambria" panose="02040503050406030204" pitchFamily="18" charset="0"/>
            </a:endParaRPr>
          </a:p>
          <a:p>
            <a:pPr marL="457200" indent="-457200" algn="just">
              <a:buAutoNum type="arabicParenR"/>
            </a:pPr>
            <a:r>
              <a:rPr lang="en-GB" sz="2400" dirty="0">
                <a:latin typeface="Cambria" panose="02040503050406030204" pitchFamily="18" charset="0"/>
              </a:rPr>
              <a:t>The implementation of the project is considered to be feasible in light of the high interest of the administrative and political leaders of the region, community leaders&amp; other stakeholders</a:t>
            </a:r>
          </a:p>
          <a:p>
            <a:pPr algn="just"/>
            <a:endParaRPr lang="en-GB" sz="800" dirty="0">
              <a:latin typeface="Cambria" panose="02040503050406030204" pitchFamily="18" charset="0"/>
            </a:endParaRPr>
          </a:p>
          <a:p>
            <a:pPr algn="just"/>
            <a:r>
              <a:rPr lang="en-GB" sz="2400" dirty="0">
                <a:latin typeface="Cambria" panose="02040503050406030204" pitchFamily="18" charset="0"/>
              </a:rPr>
              <a:t>2) It is important to establish good relationships with community leaders for the promotion of the project by engaging them.</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2400" dirty="0">
              <a:latin typeface="Cambria" panose="02040503050406030204" pitchFamily="18" charset="0"/>
            </a:endParaRPr>
          </a:p>
        </p:txBody>
      </p:sp>
      <p:sp>
        <p:nvSpPr>
          <p:cNvPr id="10" name="TextBox 9">
            <a:extLst>
              <a:ext uri="{FF2B5EF4-FFF2-40B4-BE49-F238E27FC236}">
                <a16:creationId xmlns:a16="http://schemas.microsoft.com/office/drawing/2014/main" id="{AE0EA592-61DB-B545-958C-58CCAF1BAD9E}"/>
              </a:ext>
            </a:extLst>
          </p:cNvPr>
          <p:cNvSpPr txBox="1"/>
          <p:nvPr/>
        </p:nvSpPr>
        <p:spPr>
          <a:xfrm>
            <a:off x="3369609" y="632526"/>
            <a:ext cx="609824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kern="1200" dirty="0">
                <a:solidFill>
                  <a:srgbClr val="FF0000"/>
                </a:solidFill>
                <a:effectLst/>
                <a:latin typeface="Cambria" panose="02040503050406030204" pitchFamily="18" charset="0"/>
              </a:rPr>
              <a:t>The Crown Health Project, </a:t>
            </a:r>
            <a:r>
              <a:rPr lang="en-GB" sz="2000" kern="1200" dirty="0">
                <a:solidFill>
                  <a:srgbClr val="FF0000"/>
                </a:solidFill>
                <a:effectLst/>
                <a:latin typeface="Cambria" panose="02040503050406030204" pitchFamily="18" charset="0"/>
              </a:rPr>
              <a:t>2008</a:t>
            </a:r>
            <a:endParaRPr lang="en-GB" sz="2000" dirty="0">
              <a:solidFill>
                <a:srgbClr val="FF0000"/>
              </a:solidFill>
              <a:latin typeface="Cambria" panose="02040503050406030204" pitchFamily="18" charset="0"/>
            </a:endParaRPr>
          </a:p>
        </p:txBody>
      </p:sp>
      <p:sp>
        <p:nvSpPr>
          <p:cNvPr id="4" name="Footer Placeholder 3">
            <a:extLst>
              <a:ext uri="{FF2B5EF4-FFF2-40B4-BE49-F238E27FC236}">
                <a16:creationId xmlns:a16="http://schemas.microsoft.com/office/drawing/2014/main" id="{20474F32-1C63-1A41-BAE4-0EF22F58D269}"/>
              </a:ext>
            </a:extLst>
          </p:cNvPr>
          <p:cNvSpPr>
            <a:spLocks noGrp="1"/>
          </p:cNvSpPr>
          <p:nvPr>
            <p:ph type="ftr" sz="quarter" idx="11"/>
          </p:nvPr>
        </p:nvSpPr>
        <p:spPr/>
        <p:txBody>
          <a:bodyPr/>
          <a:lstStyle/>
          <a:p>
            <a:r>
              <a:rPr lang="en-GB" dirty="0"/>
              <a:t>National screening programs in Saudi Arabia (2019)</a:t>
            </a:r>
            <a:endParaRPr lang="en-SA" dirty="0"/>
          </a:p>
        </p:txBody>
      </p:sp>
      <p:sp>
        <p:nvSpPr>
          <p:cNvPr id="7" name="TextBox 6">
            <a:extLst>
              <a:ext uri="{FF2B5EF4-FFF2-40B4-BE49-F238E27FC236}">
                <a16:creationId xmlns:a16="http://schemas.microsoft.com/office/drawing/2014/main" id="{D73605F1-8D26-E351-741C-8E99298D8D20}"/>
              </a:ext>
            </a:extLst>
          </p:cNvPr>
          <p:cNvSpPr txBox="1"/>
          <p:nvPr/>
        </p:nvSpPr>
        <p:spPr>
          <a:xfrm>
            <a:off x="3632947" y="4372732"/>
            <a:ext cx="7812741" cy="1569660"/>
          </a:xfrm>
          <a:prstGeom prst="rect">
            <a:avLst/>
          </a:prstGeom>
          <a:noFill/>
        </p:spPr>
        <p:txBody>
          <a:bodyPr wrap="square">
            <a:spAutoFit/>
          </a:bodyPr>
          <a:lstStyle/>
          <a:p>
            <a:pPr algn="just"/>
            <a:r>
              <a:rPr lang="en-GB" sz="2400" dirty="0">
                <a:latin typeface="Cambria" panose="02040503050406030204" pitchFamily="18" charset="0"/>
              </a:rPr>
              <a:t>3) To ensure the timely implementation of activities &amp; to retain trained staff, it is necessary to maintain continuous financial support for the entire duration of the project.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2400" dirty="0">
              <a:latin typeface="Cambria" panose="02040503050406030204" pitchFamily="18" charset="0"/>
            </a:endParaRPr>
          </a:p>
        </p:txBody>
      </p:sp>
    </p:spTree>
    <p:extLst>
      <p:ext uri="{BB962C8B-B14F-4D97-AF65-F5344CB8AC3E}">
        <p14:creationId xmlns:p14="http://schemas.microsoft.com/office/powerpoint/2010/main" val="3194810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4D3D-7EBB-6649-98A3-1279B34B3784}"/>
              </a:ext>
            </a:extLst>
          </p:cNvPr>
          <p:cNvSpPr>
            <a:spLocks noGrp="1"/>
          </p:cNvSpPr>
          <p:nvPr>
            <p:ph type="title"/>
          </p:nvPr>
        </p:nvSpPr>
        <p:spPr>
          <a:xfrm>
            <a:off x="786318" y="1579726"/>
            <a:ext cx="10515600" cy="1325563"/>
          </a:xfrm>
        </p:spPr>
        <p:txBody>
          <a:bodyPr/>
          <a:lstStyle/>
          <a:p>
            <a:r>
              <a:rPr lang="en-GB" dirty="0"/>
              <a:t>Limitation the screening program effectiveness</a:t>
            </a:r>
            <a:endParaRPr lang="en-SA" dirty="0"/>
          </a:p>
        </p:txBody>
      </p:sp>
      <p:sp>
        <p:nvSpPr>
          <p:cNvPr id="3" name="Content Placeholder 2">
            <a:extLst>
              <a:ext uri="{FF2B5EF4-FFF2-40B4-BE49-F238E27FC236}">
                <a16:creationId xmlns:a16="http://schemas.microsoft.com/office/drawing/2014/main" id="{07474F0E-660A-B848-9DA7-31AAE7F86B91}"/>
              </a:ext>
            </a:extLst>
          </p:cNvPr>
          <p:cNvSpPr>
            <a:spLocks noGrp="1"/>
          </p:cNvSpPr>
          <p:nvPr>
            <p:ph idx="1"/>
          </p:nvPr>
        </p:nvSpPr>
        <p:spPr>
          <a:xfrm>
            <a:off x="838200" y="3026882"/>
            <a:ext cx="10515600" cy="1799318"/>
          </a:xfrm>
        </p:spPr>
        <p:txBody>
          <a:bodyPr/>
          <a:lstStyle/>
          <a:p>
            <a:pPr marL="314325" indent="-314325">
              <a:buFont typeface="+mj-lt"/>
              <a:buAutoNum type="arabicPeriod"/>
            </a:pPr>
            <a:r>
              <a:rPr lang="en-GB" dirty="0"/>
              <a:t>Inability to identify and invite targeted population.</a:t>
            </a:r>
          </a:p>
          <a:p>
            <a:pPr marL="314325" indent="-314325">
              <a:buFont typeface="+mj-lt"/>
              <a:buAutoNum type="arabicPeriod"/>
            </a:pPr>
            <a:r>
              <a:rPr lang="en-GB" dirty="0"/>
              <a:t>Limited participation of targeted subjects.</a:t>
            </a:r>
          </a:p>
          <a:p>
            <a:pPr marL="314325" indent="-314325">
              <a:buFont typeface="+mj-lt"/>
              <a:buAutoNum type="arabicPeriod"/>
            </a:pPr>
            <a:r>
              <a:rPr lang="en-GB" dirty="0"/>
              <a:t>Lack of infrastructures to diagnosis and treat detected cases.</a:t>
            </a:r>
            <a:endParaRPr lang="en-SA" dirty="0"/>
          </a:p>
        </p:txBody>
      </p:sp>
      <p:sp>
        <p:nvSpPr>
          <p:cNvPr id="4" name="Footer Placeholder 3">
            <a:extLst>
              <a:ext uri="{FF2B5EF4-FFF2-40B4-BE49-F238E27FC236}">
                <a16:creationId xmlns:a16="http://schemas.microsoft.com/office/drawing/2014/main" id="{C9FEF633-D43F-D24C-9B79-5C270C56F39D}"/>
              </a:ext>
            </a:extLst>
          </p:cNvPr>
          <p:cNvSpPr>
            <a:spLocks noGrp="1"/>
          </p:cNvSpPr>
          <p:nvPr>
            <p:ph type="ftr" sz="quarter" idx="11"/>
          </p:nvPr>
        </p:nvSpPr>
        <p:spPr/>
        <p:txBody>
          <a:bodyPr/>
          <a:lstStyle/>
          <a:p>
            <a:r>
              <a:rPr lang="en-GB"/>
              <a:t>National screening programs in Saudi Arabia (2019)</a:t>
            </a:r>
            <a:endParaRPr lang="en-SA" dirty="0"/>
          </a:p>
        </p:txBody>
      </p:sp>
      <p:sp>
        <p:nvSpPr>
          <p:cNvPr id="5" name="Slide Number Placeholder 4">
            <a:extLst>
              <a:ext uri="{FF2B5EF4-FFF2-40B4-BE49-F238E27FC236}">
                <a16:creationId xmlns:a16="http://schemas.microsoft.com/office/drawing/2014/main" id="{CA5D7BF6-3375-1A4F-86F9-A41A9AA7D407}"/>
              </a:ext>
            </a:extLst>
          </p:cNvPr>
          <p:cNvSpPr>
            <a:spLocks noGrp="1"/>
          </p:cNvSpPr>
          <p:nvPr>
            <p:ph type="sldNum" sz="quarter" idx="12"/>
          </p:nvPr>
        </p:nvSpPr>
        <p:spPr/>
        <p:txBody>
          <a:bodyPr/>
          <a:lstStyle/>
          <a:p>
            <a:fld id="{75F2314C-9641-5E4D-B5D0-E6F6EECA0514}" type="slidenum">
              <a:rPr lang="en-SA" smtClean="0"/>
              <a:t>23</a:t>
            </a:fld>
            <a:endParaRPr lang="en-SA"/>
          </a:p>
        </p:txBody>
      </p:sp>
      <p:pic>
        <p:nvPicPr>
          <p:cNvPr id="6" name="Picture 5" descr="A picture containing text&#10;&#10;Description automatically generated">
            <a:extLst>
              <a:ext uri="{FF2B5EF4-FFF2-40B4-BE49-F238E27FC236}">
                <a16:creationId xmlns:a16="http://schemas.microsoft.com/office/drawing/2014/main" id="{0C986842-BFC6-409A-80F5-0F3F2D150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82" y="230188"/>
            <a:ext cx="2154940" cy="1075946"/>
          </a:xfrm>
          <a:prstGeom prst="rect">
            <a:avLst/>
          </a:prstGeom>
        </p:spPr>
      </p:pic>
    </p:spTree>
    <p:extLst>
      <p:ext uri="{BB962C8B-B14F-4D97-AF65-F5344CB8AC3E}">
        <p14:creationId xmlns:p14="http://schemas.microsoft.com/office/powerpoint/2010/main" val="322206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4D3D-7EBB-6649-98A3-1279B34B3784}"/>
              </a:ext>
            </a:extLst>
          </p:cNvPr>
          <p:cNvSpPr>
            <a:spLocks noGrp="1"/>
          </p:cNvSpPr>
          <p:nvPr>
            <p:ph type="title"/>
          </p:nvPr>
        </p:nvSpPr>
        <p:spPr>
          <a:xfrm>
            <a:off x="786318" y="1579726"/>
            <a:ext cx="10515600" cy="1325563"/>
          </a:xfrm>
        </p:spPr>
        <p:txBody>
          <a:bodyPr/>
          <a:lstStyle/>
          <a:p>
            <a:r>
              <a:rPr lang="en-GB" dirty="0"/>
              <a:t>Effectiveness of national Saudi screening programs </a:t>
            </a:r>
            <a:endParaRPr lang="en-SA" dirty="0"/>
          </a:p>
        </p:txBody>
      </p:sp>
      <p:sp>
        <p:nvSpPr>
          <p:cNvPr id="3" name="Content Placeholder 2">
            <a:extLst>
              <a:ext uri="{FF2B5EF4-FFF2-40B4-BE49-F238E27FC236}">
                <a16:creationId xmlns:a16="http://schemas.microsoft.com/office/drawing/2014/main" id="{07474F0E-660A-B848-9DA7-31AAE7F86B91}"/>
              </a:ext>
            </a:extLst>
          </p:cNvPr>
          <p:cNvSpPr>
            <a:spLocks noGrp="1"/>
          </p:cNvSpPr>
          <p:nvPr>
            <p:ph idx="1"/>
          </p:nvPr>
        </p:nvSpPr>
        <p:spPr>
          <a:xfrm>
            <a:off x="838200" y="3026882"/>
            <a:ext cx="10515600" cy="1799318"/>
          </a:xfrm>
        </p:spPr>
        <p:txBody>
          <a:bodyPr/>
          <a:lstStyle/>
          <a:p>
            <a:r>
              <a:rPr lang="en-GB" dirty="0"/>
              <a:t>Measuring the effectiveness of a screening program in terms of observing how screening modifies subsequent outcomes of the diseases of interest in screened communities.</a:t>
            </a:r>
          </a:p>
          <a:p>
            <a:r>
              <a:rPr lang="en-GB" dirty="0"/>
              <a:t>Establishment of counselling clinics.</a:t>
            </a:r>
            <a:endParaRPr lang="en-SA" dirty="0"/>
          </a:p>
        </p:txBody>
      </p:sp>
      <p:sp>
        <p:nvSpPr>
          <p:cNvPr id="4" name="Footer Placeholder 3">
            <a:extLst>
              <a:ext uri="{FF2B5EF4-FFF2-40B4-BE49-F238E27FC236}">
                <a16:creationId xmlns:a16="http://schemas.microsoft.com/office/drawing/2014/main" id="{C9FEF633-D43F-D24C-9B79-5C270C56F39D}"/>
              </a:ext>
            </a:extLst>
          </p:cNvPr>
          <p:cNvSpPr>
            <a:spLocks noGrp="1"/>
          </p:cNvSpPr>
          <p:nvPr>
            <p:ph type="ftr" sz="quarter" idx="11"/>
          </p:nvPr>
        </p:nvSpPr>
        <p:spPr/>
        <p:txBody>
          <a:bodyPr/>
          <a:lstStyle/>
          <a:p>
            <a:r>
              <a:rPr lang="en-GB"/>
              <a:t>National screening programs in Saudi Arabia (2019)</a:t>
            </a:r>
            <a:endParaRPr lang="en-SA" dirty="0"/>
          </a:p>
        </p:txBody>
      </p:sp>
      <p:sp>
        <p:nvSpPr>
          <p:cNvPr id="5" name="Slide Number Placeholder 4">
            <a:extLst>
              <a:ext uri="{FF2B5EF4-FFF2-40B4-BE49-F238E27FC236}">
                <a16:creationId xmlns:a16="http://schemas.microsoft.com/office/drawing/2014/main" id="{CA5D7BF6-3375-1A4F-86F9-A41A9AA7D407}"/>
              </a:ext>
            </a:extLst>
          </p:cNvPr>
          <p:cNvSpPr>
            <a:spLocks noGrp="1"/>
          </p:cNvSpPr>
          <p:nvPr>
            <p:ph type="sldNum" sz="quarter" idx="12"/>
          </p:nvPr>
        </p:nvSpPr>
        <p:spPr/>
        <p:txBody>
          <a:bodyPr/>
          <a:lstStyle/>
          <a:p>
            <a:fld id="{75F2314C-9641-5E4D-B5D0-E6F6EECA0514}" type="slidenum">
              <a:rPr lang="en-SA" smtClean="0"/>
              <a:t>24</a:t>
            </a:fld>
            <a:endParaRPr lang="en-SA"/>
          </a:p>
        </p:txBody>
      </p:sp>
      <p:pic>
        <p:nvPicPr>
          <p:cNvPr id="6" name="Picture 5" descr="A picture containing text&#10;&#10;Description automatically generated">
            <a:extLst>
              <a:ext uri="{FF2B5EF4-FFF2-40B4-BE49-F238E27FC236}">
                <a16:creationId xmlns:a16="http://schemas.microsoft.com/office/drawing/2014/main" id="{0C986842-BFC6-409A-80F5-0F3F2D150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82" y="230188"/>
            <a:ext cx="2154940" cy="1075946"/>
          </a:xfrm>
          <a:prstGeom prst="rect">
            <a:avLst/>
          </a:prstGeom>
        </p:spPr>
      </p:pic>
    </p:spTree>
    <p:extLst>
      <p:ext uri="{BB962C8B-B14F-4D97-AF65-F5344CB8AC3E}">
        <p14:creationId xmlns:p14="http://schemas.microsoft.com/office/powerpoint/2010/main" val="758138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4D3D-7EBB-6649-98A3-1279B34B3784}"/>
              </a:ext>
            </a:extLst>
          </p:cNvPr>
          <p:cNvSpPr>
            <a:spLocks noGrp="1"/>
          </p:cNvSpPr>
          <p:nvPr>
            <p:ph type="title"/>
          </p:nvPr>
        </p:nvSpPr>
        <p:spPr>
          <a:xfrm>
            <a:off x="786318" y="1579726"/>
            <a:ext cx="10515600" cy="1325563"/>
          </a:xfrm>
        </p:spPr>
        <p:txBody>
          <a:bodyPr/>
          <a:lstStyle/>
          <a:p>
            <a:r>
              <a:rPr lang="en-SA" dirty="0"/>
              <a:t>Recom</a:t>
            </a:r>
            <a:r>
              <a:rPr lang="en-GB" dirty="0"/>
              <a:t>m</a:t>
            </a:r>
            <a:r>
              <a:rPr lang="en-SA" dirty="0"/>
              <a:t>endation </a:t>
            </a:r>
          </a:p>
        </p:txBody>
      </p:sp>
      <p:sp>
        <p:nvSpPr>
          <p:cNvPr id="3" name="Content Placeholder 2">
            <a:extLst>
              <a:ext uri="{FF2B5EF4-FFF2-40B4-BE49-F238E27FC236}">
                <a16:creationId xmlns:a16="http://schemas.microsoft.com/office/drawing/2014/main" id="{07474F0E-660A-B848-9DA7-31AAE7F86B91}"/>
              </a:ext>
            </a:extLst>
          </p:cNvPr>
          <p:cNvSpPr>
            <a:spLocks noGrp="1"/>
          </p:cNvSpPr>
          <p:nvPr>
            <p:ph idx="1"/>
          </p:nvPr>
        </p:nvSpPr>
        <p:spPr>
          <a:xfrm>
            <a:off x="838200" y="3026881"/>
            <a:ext cx="10515600" cy="2849483"/>
          </a:xfrm>
        </p:spPr>
        <p:txBody>
          <a:bodyPr>
            <a:normAutofit/>
          </a:bodyPr>
          <a:lstStyle/>
          <a:p>
            <a:r>
              <a:rPr lang="en-GB" dirty="0"/>
              <a:t>Further researches to investigate the current trend in cancellation or completion of of risky marriage.</a:t>
            </a:r>
          </a:p>
          <a:p>
            <a:r>
              <a:rPr lang="en-GB" dirty="0"/>
              <a:t>Increase public awareness days for noncommunicable diseases. </a:t>
            </a:r>
          </a:p>
          <a:p>
            <a:r>
              <a:rPr lang="en-GB" dirty="0"/>
              <a:t>Establish a governmental registry database for national screening programs, noncommunicable diseases in both languages. </a:t>
            </a:r>
          </a:p>
        </p:txBody>
      </p:sp>
      <p:sp>
        <p:nvSpPr>
          <p:cNvPr id="4" name="Footer Placeholder 3">
            <a:extLst>
              <a:ext uri="{FF2B5EF4-FFF2-40B4-BE49-F238E27FC236}">
                <a16:creationId xmlns:a16="http://schemas.microsoft.com/office/drawing/2014/main" id="{C9FEF633-D43F-D24C-9B79-5C270C56F39D}"/>
              </a:ext>
            </a:extLst>
          </p:cNvPr>
          <p:cNvSpPr>
            <a:spLocks noGrp="1"/>
          </p:cNvSpPr>
          <p:nvPr>
            <p:ph type="ftr" sz="quarter" idx="11"/>
          </p:nvPr>
        </p:nvSpPr>
        <p:spPr/>
        <p:txBody>
          <a:bodyPr/>
          <a:lstStyle/>
          <a:p>
            <a:r>
              <a:rPr lang="en-GB"/>
              <a:t>National screening programs in Saudi Arabia (2019)</a:t>
            </a:r>
            <a:endParaRPr lang="en-SA" dirty="0"/>
          </a:p>
        </p:txBody>
      </p:sp>
      <p:sp>
        <p:nvSpPr>
          <p:cNvPr id="5" name="Slide Number Placeholder 4">
            <a:extLst>
              <a:ext uri="{FF2B5EF4-FFF2-40B4-BE49-F238E27FC236}">
                <a16:creationId xmlns:a16="http://schemas.microsoft.com/office/drawing/2014/main" id="{CA5D7BF6-3375-1A4F-86F9-A41A9AA7D407}"/>
              </a:ext>
            </a:extLst>
          </p:cNvPr>
          <p:cNvSpPr>
            <a:spLocks noGrp="1"/>
          </p:cNvSpPr>
          <p:nvPr>
            <p:ph type="sldNum" sz="quarter" idx="12"/>
          </p:nvPr>
        </p:nvSpPr>
        <p:spPr/>
        <p:txBody>
          <a:bodyPr/>
          <a:lstStyle/>
          <a:p>
            <a:fld id="{75F2314C-9641-5E4D-B5D0-E6F6EECA0514}" type="slidenum">
              <a:rPr lang="en-SA" smtClean="0"/>
              <a:t>25</a:t>
            </a:fld>
            <a:endParaRPr lang="en-SA"/>
          </a:p>
        </p:txBody>
      </p:sp>
      <p:pic>
        <p:nvPicPr>
          <p:cNvPr id="6" name="Picture 5" descr="A picture containing text&#10;&#10;Description automatically generated">
            <a:extLst>
              <a:ext uri="{FF2B5EF4-FFF2-40B4-BE49-F238E27FC236}">
                <a16:creationId xmlns:a16="http://schemas.microsoft.com/office/drawing/2014/main" id="{0C986842-BFC6-409A-80F5-0F3F2D150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82" y="230188"/>
            <a:ext cx="2154940" cy="1075946"/>
          </a:xfrm>
          <a:prstGeom prst="rect">
            <a:avLst/>
          </a:prstGeom>
        </p:spPr>
      </p:pic>
    </p:spTree>
    <p:extLst>
      <p:ext uri="{BB962C8B-B14F-4D97-AF65-F5344CB8AC3E}">
        <p14:creationId xmlns:p14="http://schemas.microsoft.com/office/powerpoint/2010/main" val="3668550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122" name="Picture 2" descr="thank you Icon - Download thank you Icon 854669 | Noun Project">
            <a:extLst>
              <a:ext uri="{FF2B5EF4-FFF2-40B4-BE49-F238E27FC236}">
                <a16:creationId xmlns:a16="http://schemas.microsoft.com/office/drawing/2014/main" id="{FAD42538-F91C-5343-87A0-DE5139D0BCE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14600" y="883502"/>
            <a:ext cx="4419409" cy="419649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ank You Bold Letters Icons PNG - Free PNG and Icons Downloads">
            <a:extLst>
              <a:ext uri="{FF2B5EF4-FFF2-40B4-BE49-F238E27FC236}">
                <a16:creationId xmlns:a16="http://schemas.microsoft.com/office/drawing/2014/main" id="{12347F32-7FD1-6047-A67F-EAB5B738A3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809" y="2981750"/>
            <a:ext cx="3784600"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70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6B38-6CE1-7447-AEF4-31BBA50BDF03}"/>
              </a:ext>
            </a:extLst>
          </p:cNvPr>
          <p:cNvSpPr>
            <a:spLocks noGrp="1"/>
          </p:cNvSpPr>
          <p:nvPr>
            <p:ph type="title"/>
          </p:nvPr>
        </p:nvSpPr>
        <p:spPr>
          <a:xfrm>
            <a:off x="8153400" y="444382"/>
            <a:ext cx="3450772" cy="1325563"/>
          </a:xfrm>
        </p:spPr>
        <p:txBody>
          <a:bodyPr/>
          <a:lstStyle/>
          <a:p>
            <a:r>
              <a:rPr lang="en-SA" dirty="0"/>
              <a:t>Vision 2030</a:t>
            </a:r>
          </a:p>
        </p:txBody>
      </p:sp>
      <p:sp>
        <p:nvSpPr>
          <p:cNvPr id="3" name="Content Placeholder 2">
            <a:extLst>
              <a:ext uri="{FF2B5EF4-FFF2-40B4-BE49-F238E27FC236}">
                <a16:creationId xmlns:a16="http://schemas.microsoft.com/office/drawing/2014/main" id="{073A2DA6-99DC-C743-9465-7937BC7A309E}"/>
              </a:ext>
            </a:extLst>
          </p:cNvPr>
          <p:cNvSpPr>
            <a:spLocks noGrp="1"/>
          </p:cNvSpPr>
          <p:nvPr>
            <p:ph idx="1"/>
          </p:nvPr>
        </p:nvSpPr>
        <p:spPr>
          <a:xfrm>
            <a:off x="1480465" y="762109"/>
            <a:ext cx="1600200" cy="874032"/>
          </a:xfrm>
        </p:spPr>
        <p:txBody>
          <a:bodyPr/>
          <a:lstStyle/>
          <a:p>
            <a:pPr marL="0" indent="0">
              <a:buNone/>
            </a:pPr>
            <a:r>
              <a:rPr lang="en-GB" dirty="0"/>
              <a:t> </a:t>
            </a:r>
            <a:r>
              <a:rPr lang="en-GB" sz="4400" dirty="0">
                <a:ea typeface="+mj-ea"/>
                <a:cs typeface="+mj-cs"/>
              </a:rPr>
              <a:t>2016</a:t>
            </a:r>
          </a:p>
          <a:p>
            <a:endParaRPr lang="en-SA" dirty="0"/>
          </a:p>
        </p:txBody>
      </p:sp>
      <p:sp>
        <p:nvSpPr>
          <p:cNvPr id="6" name="Right Arrow 5">
            <a:extLst>
              <a:ext uri="{FF2B5EF4-FFF2-40B4-BE49-F238E27FC236}">
                <a16:creationId xmlns:a16="http://schemas.microsoft.com/office/drawing/2014/main" id="{AB576ADD-2399-F344-973E-E6AE61DFB77A}"/>
              </a:ext>
            </a:extLst>
          </p:cNvPr>
          <p:cNvSpPr/>
          <p:nvPr/>
        </p:nvSpPr>
        <p:spPr>
          <a:xfrm>
            <a:off x="3265718" y="915075"/>
            <a:ext cx="4702628" cy="384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7" name="Title 1">
            <a:extLst>
              <a:ext uri="{FF2B5EF4-FFF2-40B4-BE49-F238E27FC236}">
                <a16:creationId xmlns:a16="http://schemas.microsoft.com/office/drawing/2014/main" id="{39147579-E20C-2F43-90FD-4EBFADDA9180}"/>
              </a:ext>
            </a:extLst>
          </p:cNvPr>
          <p:cNvSpPr txBox="1">
            <a:spLocks/>
          </p:cNvSpPr>
          <p:nvPr/>
        </p:nvSpPr>
        <p:spPr>
          <a:xfrm>
            <a:off x="2950036" y="1299250"/>
            <a:ext cx="5529935"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mj-ea"/>
                <a:cs typeface="+mj-cs"/>
              </a:defRPr>
            </a:lvl1pPr>
          </a:lstStyle>
          <a:p>
            <a:pPr algn="ctr"/>
            <a:r>
              <a:rPr lang="en-GB" dirty="0"/>
              <a:t>National Transformation Program</a:t>
            </a:r>
            <a:endParaRPr lang="en-SA" dirty="0"/>
          </a:p>
        </p:txBody>
      </p:sp>
      <p:pic>
        <p:nvPicPr>
          <p:cNvPr id="1028" name="Picture 4" descr="Mayor Icon #429128 - Free Icons Library">
            <a:extLst>
              <a:ext uri="{FF2B5EF4-FFF2-40B4-BE49-F238E27FC236}">
                <a16:creationId xmlns:a16="http://schemas.microsoft.com/office/drawing/2014/main" id="{431C915E-E1D6-AF45-8480-5DB838396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960" y="2739564"/>
            <a:ext cx="1473453" cy="987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FB0ECF5-9599-2B40-9820-2BCEF82189D8}"/>
              </a:ext>
            </a:extLst>
          </p:cNvPr>
          <p:cNvSpPr txBox="1"/>
          <p:nvPr/>
        </p:nvSpPr>
        <p:spPr>
          <a:xfrm>
            <a:off x="3080665" y="2939183"/>
            <a:ext cx="1099457" cy="769441"/>
          </a:xfrm>
          <a:prstGeom prst="rect">
            <a:avLst/>
          </a:prstGeom>
          <a:noFill/>
        </p:spPr>
        <p:txBody>
          <a:bodyPr wrap="square">
            <a:spAutoFit/>
          </a:bodyPr>
          <a:lstStyle/>
          <a:p>
            <a:r>
              <a:rPr lang="en-SA" sz="4400" dirty="0">
                <a:latin typeface="Cambria" panose="02040503050406030204" pitchFamily="18" charset="0"/>
                <a:ea typeface="+mj-ea"/>
                <a:cs typeface="+mj-cs"/>
              </a:rPr>
              <a:t>24</a:t>
            </a:r>
            <a:r>
              <a:rPr lang="en-SA" sz="1800" dirty="0">
                <a:effectLst/>
                <a:latin typeface="GulliverRM"/>
              </a:rPr>
              <a:t> </a:t>
            </a:r>
            <a:endParaRPr lang="en-SA" dirty="0"/>
          </a:p>
        </p:txBody>
      </p:sp>
      <p:sp>
        <p:nvSpPr>
          <p:cNvPr id="13" name="TextBox 12">
            <a:extLst>
              <a:ext uri="{FF2B5EF4-FFF2-40B4-BE49-F238E27FC236}">
                <a16:creationId xmlns:a16="http://schemas.microsoft.com/office/drawing/2014/main" id="{E0CCD939-A17D-4640-B51D-0522776A09A7}"/>
              </a:ext>
            </a:extLst>
          </p:cNvPr>
          <p:cNvSpPr txBox="1"/>
          <p:nvPr/>
        </p:nvSpPr>
        <p:spPr>
          <a:xfrm>
            <a:off x="2307771" y="3866756"/>
            <a:ext cx="7402278" cy="461665"/>
          </a:xfrm>
          <a:prstGeom prst="rect">
            <a:avLst/>
          </a:prstGeom>
          <a:noFill/>
        </p:spPr>
        <p:txBody>
          <a:bodyPr wrap="square">
            <a:spAutoFit/>
          </a:bodyPr>
          <a:lstStyle/>
          <a:p>
            <a:pPr algn="ctr"/>
            <a:r>
              <a:rPr lang="en-GB" sz="2400" dirty="0">
                <a:latin typeface="Cambria" panose="02040503050406030204" pitchFamily="18" charset="0"/>
                <a:ea typeface="+mj-ea"/>
                <a:cs typeface="+mj-cs"/>
              </a:rPr>
              <a:t>strategic objectives of Vision 2030</a:t>
            </a:r>
          </a:p>
        </p:txBody>
      </p:sp>
      <p:sp>
        <p:nvSpPr>
          <p:cNvPr id="19" name="TextBox 18">
            <a:extLst>
              <a:ext uri="{FF2B5EF4-FFF2-40B4-BE49-F238E27FC236}">
                <a16:creationId xmlns:a16="http://schemas.microsoft.com/office/drawing/2014/main" id="{E2E095B3-81FF-8A47-8903-550C44EE93B8}"/>
              </a:ext>
            </a:extLst>
          </p:cNvPr>
          <p:cNvSpPr txBox="1"/>
          <p:nvPr/>
        </p:nvSpPr>
        <p:spPr>
          <a:xfrm>
            <a:off x="9247413" y="3215024"/>
            <a:ext cx="2779360" cy="2862322"/>
          </a:xfrm>
          <a:prstGeom prst="rect">
            <a:avLst/>
          </a:prstGeom>
          <a:noFill/>
        </p:spPr>
        <p:txBody>
          <a:bodyPr wrap="square">
            <a:spAutoFit/>
          </a:bodyPr>
          <a:lstStyle/>
          <a:p>
            <a:r>
              <a:rPr lang="en-GB" sz="2000" dirty="0">
                <a:latin typeface="Cambria" panose="02040503050406030204" pitchFamily="18" charset="0"/>
                <a:ea typeface="+mj-ea"/>
                <a:cs typeface="+mj-cs"/>
              </a:rPr>
              <a:t>Institutional Transformation &amp; Health Care Model involves actions focusing on:</a:t>
            </a:r>
          </a:p>
          <a:p>
            <a:pPr marL="269875" indent="-269875">
              <a:buFont typeface="+mj-lt"/>
              <a:buAutoNum type="arabicPeriod"/>
            </a:pPr>
            <a:r>
              <a:rPr lang="en-GB" sz="2000" dirty="0">
                <a:latin typeface="Cambria" panose="02040503050406030204" pitchFamily="18" charset="0"/>
                <a:ea typeface="+mj-ea"/>
                <a:cs typeface="+mj-cs"/>
              </a:rPr>
              <a:t>Diseases prevention</a:t>
            </a:r>
          </a:p>
          <a:p>
            <a:pPr marL="269875" indent="-269875">
              <a:buFont typeface="+mj-lt"/>
              <a:buAutoNum type="arabicPeriod"/>
            </a:pPr>
            <a:r>
              <a:rPr lang="en-GB" sz="2000" dirty="0">
                <a:latin typeface="Cambria" panose="02040503050406030204" pitchFamily="18" charset="0"/>
                <a:ea typeface="+mj-ea"/>
                <a:cs typeface="+mj-cs"/>
              </a:rPr>
              <a:t>Strengthening the primary health care system. </a:t>
            </a:r>
            <a:endParaRPr lang="en-SA" sz="2000" dirty="0">
              <a:latin typeface="Cambria" panose="02040503050406030204" pitchFamily="18" charset="0"/>
              <a:ea typeface="+mj-ea"/>
              <a:cs typeface="+mj-cs"/>
            </a:endParaRPr>
          </a:p>
        </p:txBody>
      </p:sp>
      <p:sp>
        <p:nvSpPr>
          <p:cNvPr id="16" name="Down Arrow 15">
            <a:extLst>
              <a:ext uri="{FF2B5EF4-FFF2-40B4-BE49-F238E27FC236}">
                <a16:creationId xmlns:a16="http://schemas.microsoft.com/office/drawing/2014/main" id="{6C13AE48-62F5-004A-AB86-21D337A0356D}"/>
              </a:ext>
            </a:extLst>
          </p:cNvPr>
          <p:cNvSpPr/>
          <p:nvPr/>
        </p:nvSpPr>
        <p:spPr>
          <a:xfrm>
            <a:off x="4508973" y="4362324"/>
            <a:ext cx="239488" cy="4430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18" name="Left Brace 17">
            <a:extLst>
              <a:ext uri="{FF2B5EF4-FFF2-40B4-BE49-F238E27FC236}">
                <a16:creationId xmlns:a16="http://schemas.microsoft.com/office/drawing/2014/main" id="{C6138E24-2BC1-C34A-8A96-D3D7475E3D44}"/>
              </a:ext>
            </a:extLst>
          </p:cNvPr>
          <p:cNvSpPr/>
          <p:nvPr/>
        </p:nvSpPr>
        <p:spPr>
          <a:xfrm>
            <a:off x="8783921" y="3135085"/>
            <a:ext cx="862590" cy="2942261"/>
          </a:xfrm>
          <a:prstGeom prst="leftBrace">
            <a:avLst>
              <a:gd name="adj1" fmla="val 8333"/>
              <a:gd name="adj2" fmla="val 6442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A"/>
          </a:p>
        </p:txBody>
      </p:sp>
      <p:sp>
        <p:nvSpPr>
          <p:cNvPr id="4" name="Footer Placeholder 3">
            <a:extLst>
              <a:ext uri="{FF2B5EF4-FFF2-40B4-BE49-F238E27FC236}">
                <a16:creationId xmlns:a16="http://schemas.microsoft.com/office/drawing/2014/main" id="{2853E60E-D621-CD42-8345-10A398AD1FE0}"/>
              </a:ext>
            </a:extLst>
          </p:cNvPr>
          <p:cNvSpPr>
            <a:spLocks noGrp="1"/>
          </p:cNvSpPr>
          <p:nvPr>
            <p:ph type="ftr" sz="quarter" idx="11"/>
          </p:nvPr>
        </p:nvSpPr>
        <p:spPr/>
        <p:txBody>
          <a:bodyPr/>
          <a:lstStyle/>
          <a:p>
            <a:r>
              <a:rPr lang="en-GB"/>
              <a:t>National screening programs in Saudi Arabia (2019)</a:t>
            </a:r>
            <a:endParaRPr lang="en-SA"/>
          </a:p>
        </p:txBody>
      </p:sp>
      <p:sp>
        <p:nvSpPr>
          <p:cNvPr id="5" name="Slide Number Placeholder 4">
            <a:extLst>
              <a:ext uri="{FF2B5EF4-FFF2-40B4-BE49-F238E27FC236}">
                <a16:creationId xmlns:a16="http://schemas.microsoft.com/office/drawing/2014/main" id="{EC0CFC62-360C-D94E-B7CD-96CAE857CA52}"/>
              </a:ext>
            </a:extLst>
          </p:cNvPr>
          <p:cNvSpPr>
            <a:spLocks noGrp="1"/>
          </p:cNvSpPr>
          <p:nvPr>
            <p:ph type="sldNum" sz="quarter" idx="12"/>
          </p:nvPr>
        </p:nvSpPr>
        <p:spPr/>
        <p:txBody>
          <a:bodyPr/>
          <a:lstStyle/>
          <a:p>
            <a:fld id="{75F2314C-9641-5E4D-B5D0-E6F6EECA0514}" type="slidenum">
              <a:rPr lang="en-SA" smtClean="0"/>
              <a:t>3</a:t>
            </a:fld>
            <a:endParaRPr lang="en-SA"/>
          </a:p>
        </p:txBody>
      </p:sp>
      <p:sp>
        <p:nvSpPr>
          <p:cNvPr id="15" name="TextBox 14">
            <a:extLst>
              <a:ext uri="{FF2B5EF4-FFF2-40B4-BE49-F238E27FC236}">
                <a16:creationId xmlns:a16="http://schemas.microsoft.com/office/drawing/2014/main" id="{187A8F39-390D-C44C-8CF1-803343BED844}"/>
              </a:ext>
            </a:extLst>
          </p:cNvPr>
          <p:cNvSpPr txBox="1"/>
          <p:nvPr/>
        </p:nvSpPr>
        <p:spPr>
          <a:xfrm>
            <a:off x="3024468" y="3698972"/>
            <a:ext cx="870865" cy="769441"/>
          </a:xfrm>
          <a:prstGeom prst="rect">
            <a:avLst/>
          </a:prstGeom>
          <a:noFill/>
        </p:spPr>
        <p:txBody>
          <a:bodyPr wrap="square">
            <a:spAutoFit/>
          </a:bodyPr>
          <a:lstStyle/>
          <a:p>
            <a:r>
              <a:rPr lang="en-GB" sz="4400" dirty="0">
                <a:latin typeface="Cambria" panose="02040503050406030204" pitchFamily="18" charset="0"/>
                <a:ea typeface="+mj-ea"/>
                <a:cs typeface="+mj-cs"/>
              </a:rPr>
              <a:t>96</a:t>
            </a:r>
            <a:endParaRPr lang="en-SA" sz="4400" dirty="0">
              <a:latin typeface="Cambria" panose="02040503050406030204" pitchFamily="18" charset="0"/>
              <a:ea typeface="+mj-ea"/>
              <a:cs typeface="+mj-cs"/>
            </a:endParaRPr>
          </a:p>
        </p:txBody>
      </p:sp>
      <p:sp>
        <p:nvSpPr>
          <p:cNvPr id="17" name="TextBox 16">
            <a:extLst>
              <a:ext uri="{FF2B5EF4-FFF2-40B4-BE49-F238E27FC236}">
                <a16:creationId xmlns:a16="http://schemas.microsoft.com/office/drawing/2014/main" id="{9B29978C-4DB0-974C-B742-F536A73638F5}"/>
              </a:ext>
            </a:extLst>
          </p:cNvPr>
          <p:cNvSpPr txBox="1"/>
          <p:nvPr/>
        </p:nvSpPr>
        <p:spPr>
          <a:xfrm>
            <a:off x="1275380" y="4763805"/>
            <a:ext cx="8160781" cy="830997"/>
          </a:xfrm>
          <a:prstGeom prst="rect">
            <a:avLst/>
          </a:prstGeom>
          <a:noFill/>
        </p:spPr>
        <p:txBody>
          <a:bodyPr wrap="square">
            <a:spAutoFit/>
          </a:bodyPr>
          <a:lstStyle/>
          <a:p>
            <a:pPr algn="ctr"/>
            <a:r>
              <a:rPr lang="en-GB" sz="2400" dirty="0">
                <a:latin typeface="Cambria" panose="02040503050406030204" pitchFamily="18" charset="0"/>
                <a:ea typeface="+mj-ea"/>
                <a:cs typeface="+mj-cs"/>
              </a:rPr>
              <a:t>Health Promotion against Health Risks </a:t>
            </a:r>
          </a:p>
          <a:p>
            <a:pPr algn="ctr"/>
            <a:r>
              <a:rPr lang="en-GB" sz="2400" dirty="0">
                <a:latin typeface="Cambria" panose="02040503050406030204" pitchFamily="18" charset="0"/>
                <a:ea typeface="+mj-ea"/>
                <a:cs typeface="+mj-cs"/>
              </a:rPr>
              <a:t>(Public Health System and Health Disasters Management)</a:t>
            </a:r>
            <a:endParaRPr lang="en-SA" sz="2400" dirty="0">
              <a:latin typeface="Cambria" panose="02040503050406030204" pitchFamily="18" charset="0"/>
              <a:ea typeface="+mj-ea"/>
              <a:cs typeface="+mj-cs"/>
            </a:endParaRPr>
          </a:p>
        </p:txBody>
      </p:sp>
      <p:pic>
        <p:nvPicPr>
          <p:cNvPr id="1032" name="Picture 8" descr="page1image20583104">
            <a:extLst>
              <a:ext uri="{FF2B5EF4-FFF2-40B4-BE49-F238E27FC236}">
                <a16:creationId xmlns:a16="http://schemas.microsoft.com/office/drawing/2014/main" id="{B13F13B0-FF22-F24F-8A64-8E7CDE10E6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 y="1209554"/>
            <a:ext cx="1689100" cy="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CC572F3-1A08-9641-9FEB-0A5693C254D8}"/>
              </a:ext>
            </a:extLst>
          </p:cNvPr>
          <p:cNvSpPr/>
          <p:nvPr/>
        </p:nvSpPr>
        <p:spPr>
          <a:xfrm>
            <a:off x="-206829" y="0"/>
            <a:ext cx="12583886" cy="6858000"/>
          </a:xfrm>
          <a:prstGeom prst="rect">
            <a:avLst/>
          </a:prstGeom>
          <a:solidFill>
            <a:schemeClr val="bg1">
              <a:lumMod val="85000"/>
              <a:alpha val="8342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A" dirty="0"/>
          </a:p>
        </p:txBody>
      </p:sp>
      <p:sp>
        <p:nvSpPr>
          <p:cNvPr id="27" name="TextBox 26">
            <a:extLst>
              <a:ext uri="{FF2B5EF4-FFF2-40B4-BE49-F238E27FC236}">
                <a16:creationId xmlns:a16="http://schemas.microsoft.com/office/drawing/2014/main" id="{EFCD9A3E-563A-8149-A243-B79A33F965C3}"/>
              </a:ext>
            </a:extLst>
          </p:cNvPr>
          <p:cNvSpPr txBox="1"/>
          <p:nvPr/>
        </p:nvSpPr>
        <p:spPr>
          <a:xfrm rot="20571165">
            <a:off x="1590751" y="2600523"/>
            <a:ext cx="9196415"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457200" indent="-457200">
              <a:buFont typeface="+mj-lt"/>
              <a:buAutoNum type="arabicPeriod"/>
            </a:pPr>
            <a:r>
              <a:rPr lang="en-GB" sz="2400" dirty="0">
                <a:solidFill>
                  <a:schemeClr val="bg1"/>
                </a:solidFill>
                <a:latin typeface="Cambria" panose="02040503050406030204" pitchFamily="18" charset="0"/>
              </a:rPr>
              <a:t>C</a:t>
            </a:r>
            <a:r>
              <a:rPr lang="en-GB" sz="2400" b="0" i="0" u="none" strike="noStrike" dirty="0">
                <a:solidFill>
                  <a:schemeClr val="bg1"/>
                </a:solidFill>
                <a:effectLst/>
                <a:latin typeface="Cambria" panose="02040503050406030204" pitchFamily="18" charset="0"/>
              </a:rPr>
              <a:t>onsidering assessment of factors influencing national prevalence of health risk factors.</a:t>
            </a:r>
          </a:p>
          <a:p>
            <a:pPr marL="457200" indent="-457200">
              <a:buFont typeface="+mj-lt"/>
              <a:buAutoNum type="arabicPeriod"/>
            </a:pPr>
            <a:r>
              <a:rPr lang="en-GB" sz="2400" b="0" i="0" u="none" strike="noStrike" dirty="0">
                <a:solidFill>
                  <a:schemeClr val="bg1"/>
                </a:solidFill>
                <a:effectLst/>
                <a:latin typeface="Cambria" panose="02040503050406030204" pitchFamily="18" charset="0"/>
              </a:rPr>
              <a:t>Early detection of individuals at risk or asymptomatically suffering from chronic diseases.</a:t>
            </a:r>
            <a:endParaRPr lang="en-SA" sz="24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58337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dissolv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FCEB-8DA7-684C-A2BF-74B3A7DB0D39}"/>
              </a:ext>
            </a:extLst>
          </p:cNvPr>
          <p:cNvSpPr>
            <a:spLocks noGrp="1"/>
          </p:cNvSpPr>
          <p:nvPr>
            <p:ph type="title"/>
          </p:nvPr>
        </p:nvSpPr>
        <p:spPr>
          <a:xfrm>
            <a:off x="813882" y="1467784"/>
            <a:ext cx="7413171" cy="1325563"/>
          </a:xfrm>
        </p:spPr>
        <p:txBody>
          <a:bodyPr/>
          <a:lstStyle/>
          <a:p>
            <a:r>
              <a:rPr lang="en-GB" dirty="0"/>
              <a:t>Criteria used to assess the appropriateness of screening</a:t>
            </a:r>
            <a:endParaRPr lang="en-SA" dirty="0"/>
          </a:p>
        </p:txBody>
      </p:sp>
      <p:sp>
        <p:nvSpPr>
          <p:cNvPr id="3" name="Content Placeholder 2">
            <a:extLst>
              <a:ext uri="{FF2B5EF4-FFF2-40B4-BE49-F238E27FC236}">
                <a16:creationId xmlns:a16="http://schemas.microsoft.com/office/drawing/2014/main" id="{5D62FF8B-B1DD-5D41-8667-D15A679150DC}"/>
              </a:ext>
            </a:extLst>
          </p:cNvPr>
          <p:cNvSpPr>
            <a:spLocks noGrp="1"/>
          </p:cNvSpPr>
          <p:nvPr>
            <p:ph idx="1"/>
          </p:nvPr>
        </p:nvSpPr>
        <p:spPr>
          <a:xfrm>
            <a:off x="890082" y="3058195"/>
            <a:ext cx="10515600" cy="4351338"/>
          </a:xfrm>
        </p:spPr>
        <p:txBody>
          <a:bodyPr/>
          <a:lstStyle/>
          <a:p>
            <a:pPr marL="314325" indent="-314325">
              <a:buFont typeface="+mj-lt"/>
              <a:buAutoNum type="arabicPeriod"/>
            </a:pPr>
            <a:r>
              <a:rPr lang="en-GB" dirty="0"/>
              <a:t>The importance of health problems</a:t>
            </a:r>
          </a:p>
          <a:p>
            <a:pPr marL="314325" indent="-314325">
              <a:buFont typeface="+mj-lt"/>
              <a:buAutoNum type="arabicPeriod"/>
            </a:pPr>
            <a:r>
              <a:rPr lang="en-GB" dirty="0"/>
              <a:t>Availability and acceptability of the screening test</a:t>
            </a:r>
          </a:p>
          <a:p>
            <a:pPr marL="314325" indent="-314325">
              <a:buFont typeface="+mj-lt"/>
              <a:buAutoNum type="arabicPeriod"/>
            </a:pPr>
            <a:r>
              <a:rPr lang="en-GB" dirty="0"/>
              <a:t>Availability of adequate health services for confirmation of diagnosis and treatment.</a:t>
            </a:r>
          </a:p>
          <a:p>
            <a:pPr marL="314325" indent="-314325">
              <a:buFont typeface="+mj-lt"/>
              <a:buAutoNum type="arabicPeriod"/>
            </a:pPr>
            <a:r>
              <a:rPr lang="en-GB" dirty="0"/>
              <a:t>The benefits of screening should outweigh risks. </a:t>
            </a:r>
          </a:p>
          <a:p>
            <a:pPr marL="0" indent="0">
              <a:buNone/>
            </a:pPr>
            <a:endParaRPr lang="en-SA" dirty="0"/>
          </a:p>
        </p:txBody>
      </p:sp>
      <p:sp>
        <p:nvSpPr>
          <p:cNvPr id="4" name="Footer Placeholder 3">
            <a:extLst>
              <a:ext uri="{FF2B5EF4-FFF2-40B4-BE49-F238E27FC236}">
                <a16:creationId xmlns:a16="http://schemas.microsoft.com/office/drawing/2014/main" id="{5E4A5501-54EF-3449-BC45-F57FB48C1D86}"/>
              </a:ext>
            </a:extLst>
          </p:cNvPr>
          <p:cNvSpPr>
            <a:spLocks noGrp="1"/>
          </p:cNvSpPr>
          <p:nvPr>
            <p:ph type="ftr" sz="quarter" idx="11"/>
          </p:nvPr>
        </p:nvSpPr>
        <p:spPr/>
        <p:txBody>
          <a:bodyPr/>
          <a:lstStyle/>
          <a:p>
            <a:r>
              <a:rPr lang="en-GB"/>
              <a:t>National screening programs in Saudi Arabia (2019)</a:t>
            </a:r>
            <a:endParaRPr lang="en-SA" dirty="0"/>
          </a:p>
        </p:txBody>
      </p:sp>
      <p:sp>
        <p:nvSpPr>
          <p:cNvPr id="5" name="Slide Number Placeholder 4">
            <a:extLst>
              <a:ext uri="{FF2B5EF4-FFF2-40B4-BE49-F238E27FC236}">
                <a16:creationId xmlns:a16="http://schemas.microsoft.com/office/drawing/2014/main" id="{1AFC194E-ACE2-6548-B0F4-0B028BBB3448}"/>
              </a:ext>
            </a:extLst>
          </p:cNvPr>
          <p:cNvSpPr>
            <a:spLocks noGrp="1"/>
          </p:cNvSpPr>
          <p:nvPr>
            <p:ph type="sldNum" sz="quarter" idx="12"/>
          </p:nvPr>
        </p:nvSpPr>
        <p:spPr/>
        <p:txBody>
          <a:bodyPr/>
          <a:lstStyle/>
          <a:p>
            <a:fld id="{75F2314C-9641-5E4D-B5D0-E6F6EECA0514}" type="slidenum">
              <a:rPr lang="en-SA" smtClean="0"/>
              <a:t>4</a:t>
            </a:fld>
            <a:endParaRPr lang="en-SA"/>
          </a:p>
        </p:txBody>
      </p:sp>
      <p:sp>
        <p:nvSpPr>
          <p:cNvPr id="7" name="TextBox 6">
            <a:extLst>
              <a:ext uri="{FF2B5EF4-FFF2-40B4-BE49-F238E27FC236}">
                <a16:creationId xmlns:a16="http://schemas.microsoft.com/office/drawing/2014/main" id="{1031E43F-A085-C448-93F5-819C1F066545}"/>
              </a:ext>
            </a:extLst>
          </p:cNvPr>
          <p:cNvSpPr txBox="1"/>
          <p:nvPr/>
        </p:nvSpPr>
        <p:spPr>
          <a:xfrm>
            <a:off x="9622972" y="5103059"/>
            <a:ext cx="2220685" cy="261610"/>
          </a:xfrm>
          <a:prstGeom prst="rect">
            <a:avLst/>
          </a:prstGeom>
          <a:noFill/>
        </p:spPr>
        <p:txBody>
          <a:bodyPr wrap="square">
            <a:spAutoFit/>
          </a:bodyPr>
          <a:lstStyle/>
          <a:p>
            <a:r>
              <a:rPr lang="en-GB" sz="1100" i="1" dirty="0">
                <a:latin typeface="Cambria" panose="02040503050406030204" pitchFamily="18" charset="0"/>
              </a:rPr>
              <a:t>1986, Wilson and </a:t>
            </a:r>
            <a:r>
              <a:rPr lang="en-GB" sz="1100" i="1" dirty="0" err="1">
                <a:latin typeface="Cambria" panose="02040503050406030204" pitchFamily="18" charset="0"/>
              </a:rPr>
              <a:t>Jungner</a:t>
            </a:r>
            <a:r>
              <a:rPr lang="en-GB" sz="1100" i="1" dirty="0">
                <a:latin typeface="Cambria" panose="02040503050406030204" pitchFamily="18" charset="0"/>
              </a:rPr>
              <a:t> </a:t>
            </a:r>
            <a:endParaRPr lang="en-SA" sz="1100" i="1" dirty="0">
              <a:latin typeface="Cambria" panose="02040503050406030204" pitchFamily="18" charset="0"/>
            </a:endParaRPr>
          </a:p>
        </p:txBody>
      </p:sp>
      <p:pic>
        <p:nvPicPr>
          <p:cNvPr id="8" name="Picture 7" descr="A picture containing text&#10;&#10;Description automatically generated">
            <a:extLst>
              <a:ext uri="{FF2B5EF4-FFF2-40B4-BE49-F238E27FC236}">
                <a16:creationId xmlns:a16="http://schemas.microsoft.com/office/drawing/2014/main" id="{F1A9C30B-A9EC-2FE6-E480-0DF899799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82" y="230188"/>
            <a:ext cx="2154940" cy="1075946"/>
          </a:xfrm>
          <a:prstGeom prst="rect">
            <a:avLst/>
          </a:prstGeom>
        </p:spPr>
      </p:pic>
    </p:spTree>
    <p:extLst>
      <p:ext uri="{BB962C8B-B14F-4D97-AF65-F5344CB8AC3E}">
        <p14:creationId xmlns:p14="http://schemas.microsoft.com/office/powerpoint/2010/main" val="107075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FCEB-8DA7-684C-A2BF-74B3A7DB0D39}"/>
              </a:ext>
            </a:extLst>
          </p:cNvPr>
          <p:cNvSpPr>
            <a:spLocks noGrp="1"/>
          </p:cNvSpPr>
          <p:nvPr>
            <p:ph type="title"/>
          </p:nvPr>
        </p:nvSpPr>
        <p:spPr>
          <a:xfrm>
            <a:off x="813882" y="1467784"/>
            <a:ext cx="7413171" cy="1325563"/>
          </a:xfrm>
        </p:spPr>
        <p:txBody>
          <a:bodyPr/>
          <a:lstStyle/>
          <a:p>
            <a:r>
              <a:rPr lang="en-GB" dirty="0"/>
              <a:t>Criteria used to assess the appropriateness of screening</a:t>
            </a:r>
            <a:endParaRPr lang="en-SA" dirty="0"/>
          </a:p>
        </p:txBody>
      </p:sp>
      <p:sp>
        <p:nvSpPr>
          <p:cNvPr id="3" name="Content Placeholder 2">
            <a:extLst>
              <a:ext uri="{FF2B5EF4-FFF2-40B4-BE49-F238E27FC236}">
                <a16:creationId xmlns:a16="http://schemas.microsoft.com/office/drawing/2014/main" id="{5D62FF8B-B1DD-5D41-8667-D15A679150DC}"/>
              </a:ext>
            </a:extLst>
          </p:cNvPr>
          <p:cNvSpPr>
            <a:spLocks noGrp="1"/>
          </p:cNvSpPr>
          <p:nvPr>
            <p:ph idx="1"/>
          </p:nvPr>
        </p:nvSpPr>
        <p:spPr>
          <a:xfrm>
            <a:off x="890082" y="3058195"/>
            <a:ext cx="10515600" cy="4351338"/>
          </a:xfrm>
        </p:spPr>
        <p:txBody>
          <a:bodyPr/>
          <a:lstStyle/>
          <a:p>
            <a:pPr marL="314325" indent="-314325">
              <a:buFont typeface="+mj-lt"/>
              <a:buAutoNum type="arabicPeriod"/>
            </a:pPr>
            <a:r>
              <a:rPr lang="en-GB" dirty="0"/>
              <a:t>Provision of evidence of effectiveness of screening programs</a:t>
            </a:r>
          </a:p>
          <a:p>
            <a:pPr marL="314325" indent="-314325">
              <a:buFont typeface="+mj-lt"/>
              <a:buAutoNum type="arabicPeriod"/>
            </a:pPr>
            <a:r>
              <a:rPr lang="en-GB" dirty="0"/>
              <a:t>Integration of education, testing, clinical services</a:t>
            </a:r>
          </a:p>
          <a:p>
            <a:pPr marL="314325" indent="-314325">
              <a:buFont typeface="+mj-lt"/>
              <a:buAutoNum type="arabicPeriod"/>
            </a:pPr>
            <a:r>
              <a:rPr lang="en-GB" dirty="0"/>
              <a:t>Ensuring equity and access to screening for the targeted population. </a:t>
            </a:r>
          </a:p>
        </p:txBody>
      </p:sp>
      <p:sp>
        <p:nvSpPr>
          <p:cNvPr id="4" name="Footer Placeholder 3">
            <a:extLst>
              <a:ext uri="{FF2B5EF4-FFF2-40B4-BE49-F238E27FC236}">
                <a16:creationId xmlns:a16="http://schemas.microsoft.com/office/drawing/2014/main" id="{5E4A5501-54EF-3449-BC45-F57FB48C1D86}"/>
              </a:ext>
            </a:extLst>
          </p:cNvPr>
          <p:cNvSpPr>
            <a:spLocks noGrp="1"/>
          </p:cNvSpPr>
          <p:nvPr>
            <p:ph type="ftr" sz="quarter" idx="11"/>
          </p:nvPr>
        </p:nvSpPr>
        <p:spPr/>
        <p:txBody>
          <a:bodyPr/>
          <a:lstStyle/>
          <a:p>
            <a:r>
              <a:rPr lang="en-GB"/>
              <a:t>National screening programs in Saudi Arabia (2019)</a:t>
            </a:r>
            <a:endParaRPr lang="en-SA" dirty="0"/>
          </a:p>
        </p:txBody>
      </p:sp>
      <p:sp>
        <p:nvSpPr>
          <p:cNvPr id="5" name="Slide Number Placeholder 4">
            <a:extLst>
              <a:ext uri="{FF2B5EF4-FFF2-40B4-BE49-F238E27FC236}">
                <a16:creationId xmlns:a16="http://schemas.microsoft.com/office/drawing/2014/main" id="{1AFC194E-ACE2-6548-B0F4-0B028BBB3448}"/>
              </a:ext>
            </a:extLst>
          </p:cNvPr>
          <p:cNvSpPr>
            <a:spLocks noGrp="1"/>
          </p:cNvSpPr>
          <p:nvPr>
            <p:ph type="sldNum" sz="quarter" idx="12"/>
          </p:nvPr>
        </p:nvSpPr>
        <p:spPr/>
        <p:txBody>
          <a:bodyPr/>
          <a:lstStyle/>
          <a:p>
            <a:fld id="{75F2314C-9641-5E4D-B5D0-E6F6EECA0514}" type="slidenum">
              <a:rPr lang="en-SA" smtClean="0"/>
              <a:t>5</a:t>
            </a:fld>
            <a:endParaRPr lang="en-SA"/>
          </a:p>
        </p:txBody>
      </p:sp>
      <p:pic>
        <p:nvPicPr>
          <p:cNvPr id="8" name="Picture 7" descr="A picture containing text&#10;&#10;Description automatically generated">
            <a:extLst>
              <a:ext uri="{FF2B5EF4-FFF2-40B4-BE49-F238E27FC236}">
                <a16:creationId xmlns:a16="http://schemas.microsoft.com/office/drawing/2014/main" id="{F1A9C30B-A9EC-2FE6-E480-0DF899799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82" y="230188"/>
            <a:ext cx="2154940" cy="1075946"/>
          </a:xfrm>
          <a:prstGeom prst="rect">
            <a:avLst/>
          </a:prstGeom>
        </p:spPr>
      </p:pic>
      <p:sp>
        <p:nvSpPr>
          <p:cNvPr id="9" name="TextBox 8">
            <a:extLst>
              <a:ext uri="{FF2B5EF4-FFF2-40B4-BE49-F238E27FC236}">
                <a16:creationId xmlns:a16="http://schemas.microsoft.com/office/drawing/2014/main" id="{6C5B7250-B83C-C67C-CFBD-46A164694313}"/>
              </a:ext>
            </a:extLst>
          </p:cNvPr>
          <p:cNvSpPr txBox="1"/>
          <p:nvPr/>
        </p:nvSpPr>
        <p:spPr>
          <a:xfrm>
            <a:off x="9622972" y="5103059"/>
            <a:ext cx="2220685" cy="261610"/>
          </a:xfrm>
          <a:prstGeom prst="rect">
            <a:avLst/>
          </a:prstGeom>
          <a:noFill/>
        </p:spPr>
        <p:txBody>
          <a:bodyPr wrap="square">
            <a:spAutoFit/>
          </a:bodyPr>
          <a:lstStyle/>
          <a:p>
            <a:r>
              <a:rPr lang="en-GB" sz="1100" i="1" dirty="0" err="1">
                <a:latin typeface="Cambria" panose="02040503050406030204" pitchFamily="18" charset="0"/>
              </a:rPr>
              <a:t>Andermann</a:t>
            </a:r>
            <a:r>
              <a:rPr lang="en-GB" sz="1100" i="1" dirty="0">
                <a:latin typeface="Cambria" panose="02040503050406030204" pitchFamily="18" charset="0"/>
              </a:rPr>
              <a:t> et al</a:t>
            </a:r>
            <a:endParaRPr lang="en-SA" sz="1100" i="1" dirty="0">
              <a:latin typeface="Cambria" panose="02040503050406030204" pitchFamily="18" charset="0"/>
            </a:endParaRPr>
          </a:p>
        </p:txBody>
      </p:sp>
    </p:spTree>
    <p:extLst>
      <p:ext uri="{BB962C8B-B14F-4D97-AF65-F5344CB8AC3E}">
        <p14:creationId xmlns:p14="http://schemas.microsoft.com/office/powerpoint/2010/main" val="53238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FCEB-8DA7-684C-A2BF-74B3A7DB0D39}"/>
              </a:ext>
            </a:extLst>
          </p:cNvPr>
          <p:cNvSpPr>
            <a:spLocks noGrp="1"/>
          </p:cNvSpPr>
          <p:nvPr>
            <p:ph type="title"/>
          </p:nvPr>
        </p:nvSpPr>
        <p:spPr>
          <a:xfrm>
            <a:off x="813882" y="1467784"/>
            <a:ext cx="7413171" cy="1325563"/>
          </a:xfrm>
        </p:spPr>
        <p:txBody>
          <a:bodyPr/>
          <a:lstStyle/>
          <a:p>
            <a:r>
              <a:rPr lang="en-GB" dirty="0"/>
              <a:t>Initiation of nationwide screening programs</a:t>
            </a:r>
            <a:endParaRPr lang="en-SA" dirty="0"/>
          </a:p>
        </p:txBody>
      </p:sp>
      <p:sp>
        <p:nvSpPr>
          <p:cNvPr id="3" name="Content Placeholder 2">
            <a:extLst>
              <a:ext uri="{FF2B5EF4-FFF2-40B4-BE49-F238E27FC236}">
                <a16:creationId xmlns:a16="http://schemas.microsoft.com/office/drawing/2014/main" id="{5D62FF8B-B1DD-5D41-8667-D15A679150DC}"/>
              </a:ext>
            </a:extLst>
          </p:cNvPr>
          <p:cNvSpPr>
            <a:spLocks noGrp="1"/>
          </p:cNvSpPr>
          <p:nvPr>
            <p:ph idx="1"/>
          </p:nvPr>
        </p:nvSpPr>
        <p:spPr>
          <a:xfrm>
            <a:off x="890082" y="3058195"/>
            <a:ext cx="10515600" cy="4351338"/>
          </a:xfrm>
        </p:spPr>
        <p:txBody>
          <a:bodyPr/>
          <a:lstStyle/>
          <a:p>
            <a:pPr marL="314325" indent="-314325">
              <a:buFont typeface="+mj-lt"/>
              <a:buAutoNum type="arabicPeriod"/>
            </a:pPr>
            <a:r>
              <a:rPr lang="en-GB" dirty="0"/>
              <a:t>Prevalence of diseases.</a:t>
            </a:r>
          </a:p>
          <a:p>
            <a:pPr marL="314325" indent="-314325">
              <a:buFont typeface="+mj-lt"/>
              <a:buAutoNum type="arabicPeriod"/>
            </a:pPr>
            <a:r>
              <a:rPr lang="en-GB" dirty="0"/>
              <a:t>Social and economic burden.</a:t>
            </a:r>
          </a:p>
          <a:p>
            <a:pPr marL="314325" indent="-314325">
              <a:buFont typeface="+mj-lt"/>
              <a:buAutoNum type="arabicPeriod"/>
            </a:pPr>
            <a:r>
              <a:rPr lang="en-GB" dirty="0"/>
              <a:t>Availability of a competent health system ensuring effective application of the screening programs. </a:t>
            </a:r>
          </a:p>
        </p:txBody>
      </p:sp>
      <p:sp>
        <p:nvSpPr>
          <p:cNvPr id="4" name="Footer Placeholder 3">
            <a:extLst>
              <a:ext uri="{FF2B5EF4-FFF2-40B4-BE49-F238E27FC236}">
                <a16:creationId xmlns:a16="http://schemas.microsoft.com/office/drawing/2014/main" id="{5E4A5501-54EF-3449-BC45-F57FB48C1D86}"/>
              </a:ext>
            </a:extLst>
          </p:cNvPr>
          <p:cNvSpPr>
            <a:spLocks noGrp="1"/>
          </p:cNvSpPr>
          <p:nvPr>
            <p:ph type="ftr" sz="quarter" idx="11"/>
          </p:nvPr>
        </p:nvSpPr>
        <p:spPr/>
        <p:txBody>
          <a:bodyPr/>
          <a:lstStyle/>
          <a:p>
            <a:r>
              <a:rPr lang="en-GB"/>
              <a:t>National screening programs in Saudi Arabia (2019)</a:t>
            </a:r>
            <a:endParaRPr lang="en-SA" dirty="0"/>
          </a:p>
        </p:txBody>
      </p:sp>
      <p:sp>
        <p:nvSpPr>
          <p:cNvPr id="5" name="Slide Number Placeholder 4">
            <a:extLst>
              <a:ext uri="{FF2B5EF4-FFF2-40B4-BE49-F238E27FC236}">
                <a16:creationId xmlns:a16="http://schemas.microsoft.com/office/drawing/2014/main" id="{1AFC194E-ACE2-6548-B0F4-0B028BBB3448}"/>
              </a:ext>
            </a:extLst>
          </p:cNvPr>
          <p:cNvSpPr>
            <a:spLocks noGrp="1"/>
          </p:cNvSpPr>
          <p:nvPr>
            <p:ph type="sldNum" sz="quarter" idx="12"/>
          </p:nvPr>
        </p:nvSpPr>
        <p:spPr/>
        <p:txBody>
          <a:bodyPr/>
          <a:lstStyle/>
          <a:p>
            <a:fld id="{75F2314C-9641-5E4D-B5D0-E6F6EECA0514}" type="slidenum">
              <a:rPr lang="en-SA" smtClean="0"/>
              <a:t>6</a:t>
            </a:fld>
            <a:endParaRPr lang="en-SA"/>
          </a:p>
        </p:txBody>
      </p:sp>
      <p:pic>
        <p:nvPicPr>
          <p:cNvPr id="8" name="Picture 7" descr="A picture containing text&#10;&#10;Description automatically generated">
            <a:extLst>
              <a:ext uri="{FF2B5EF4-FFF2-40B4-BE49-F238E27FC236}">
                <a16:creationId xmlns:a16="http://schemas.microsoft.com/office/drawing/2014/main" id="{F1A9C30B-A9EC-2FE6-E480-0DF899799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82" y="230188"/>
            <a:ext cx="2154940" cy="1075946"/>
          </a:xfrm>
          <a:prstGeom prst="rect">
            <a:avLst/>
          </a:prstGeom>
        </p:spPr>
      </p:pic>
    </p:spTree>
    <p:extLst>
      <p:ext uri="{BB962C8B-B14F-4D97-AF65-F5344CB8AC3E}">
        <p14:creationId xmlns:p14="http://schemas.microsoft.com/office/powerpoint/2010/main" val="2036565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descr="Hospital icon PNG, ICO or ICNS | Free vector icons">
            <a:extLst>
              <a:ext uri="{FF2B5EF4-FFF2-40B4-BE49-F238E27FC236}">
                <a16:creationId xmlns:a16="http://schemas.microsoft.com/office/drawing/2014/main" id="{3CA18BE9-B642-0341-A607-3E1E64C64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034" y="3344133"/>
            <a:ext cx="1916707" cy="19167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2FA427B-3801-2C47-BA37-E93A82456987}"/>
              </a:ext>
            </a:extLst>
          </p:cNvPr>
          <p:cNvSpPr>
            <a:spLocks noGrp="1"/>
          </p:cNvSpPr>
          <p:nvPr>
            <p:ph type="title"/>
          </p:nvPr>
        </p:nvSpPr>
        <p:spPr/>
        <p:txBody>
          <a:bodyPr>
            <a:normAutofit/>
          </a:bodyPr>
          <a:lstStyle/>
          <a:p>
            <a:r>
              <a:rPr lang="en-GB" sz="4300" dirty="0"/>
              <a:t>National Screening Programs in Saudi Arabia</a:t>
            </a:r>
            <a:endParaRPr lang="en-SA" sz="4300" dirty="0"/>
          </a:p>
        </p:txBody>
      </p:sp>
      <p:sp>
        <p:nvSpPr>
          <p:cNvPr id="4" name="Footer Placeholder 3">
            <a:extLst>
              <a:ext uri="{FF2B5EF4-FFF2-40B4-BE49-F238E27FC236}">
                <a16:creationId xmlns:a16="http://schemas.microsoft.com/office/drawing/2014/main" id="{45FBA5CD-EF6A-E249-85CF-2582C5D20E57}"/>
              </a:ext>
            </a:extLst>
          </p:cNvPr>
          <p:cNvSpPr>
            <a:spLocks noGrp="1"/>
          </p:cNvSpPr>
          <p:nvPr>
            <p:ph type="ftr" sz="quarter" idx="11"/>
          </p:nvPr>
        </p:nvSpPr>
        <p:spPr/>
        <p:txBody>
          <a:bodyPr/>
          <a:lstStyle/>
          <a:p>
            <a:r>
              <a:rPr lang="en-GB"/>
              <a:t>National screening programs in Saudi Arabia (2019)</a:t>
            </a:r>
            <a:endParaRPr lang="en-SA" dirty="0"/>
          </a:p>
        </p:txBody>
      </p:sp>
      <p:sp>
        <p:nvSpPr>
          <p:cNvPr id="5" name="Slide Number Placeholder 4">
            <a:extLst>
              <a:ext uri="{FF2B5EF4-FFF2-40B4-BE49-F238E27FC236}">
                <a16:creationId xmlns:a16="http://schemas.microsoft.com/office/drawing/2014/main" id="{8A0A959D-ABC5-834D-9645-FB5F2CEF8914}"/>
              </a:ext>
            </a:extLst>
          </p:cNvPr>
          <p:cNvSpPr>
            <a:spLocks noGrp="1"/>
          </p:cNvSpPr>
          <p:nvPr>
            <p:ph type="sldNum" sz="quarter" idx="12"/>
          </p:nvPr>
        </p:nvSpPr>
        <p:spPr/>
        <p:txBody>
          <a:bodyPr/>
          <a:lstStyle/>
          <a:p>
            <a:fld id="{75F2314C-9641-5E4D-B5D0-E6F6EECA0514}" type="slidenum">
              <a:rPr lang="en-SA" smtClean="0"/>
              <a:t>7</a:t>
            </a:fld>
            <a:endParaRPr lang="en-SA"/>
          </a:p>
        </p:txBody>
      </p:sp>
      <p:sp>
        <p:nvSpPr>
          <p:cNvPr id="6" name="Rounded Rectangle 5">
            <a:extLst>
              <a:ext uri="{FF2B5EF4-FFF2-40B4-BE49-F238E27FC236}">
                <a16:creationId xmlns:a16="http://schemas.microsoft.com/office/drawing/2014/main" id="{4A467FEA-172A-F64A-A4B1-957D672EB159}"/>
              </a:ext>
            </a:extLst>
          </p:cNvPr>
          <p:cNvSpPr/>
          <p:nvPr/>
        </p:nvSpPr>
        <p:spPr>
          <a:xfrm>
            <a:off x="576942" y="2503714"/>
            <a:ext cx="1023257" cy="664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A" sz="2400" dirty="0">
                <a:solidFill>
                  <a:schemeClr val="bg1"/>
                </a:solidFill>
                <a:latin typeface="Cambria" panose="02040503050406030204" pitchFamily="18" charset="0"/>
              </a:rPr>
              <a:t>2004</a:t>
            </a:r>
          </a:p>
        </p:txBody>
      </p:sp>
      <p:sp>
        <p:nvSpPr>
          <p:cNvPr id="8" name="Rounded Rectangle 7">
            <a:extLst>
              <a:ext uri="{FF2B5EF4-FFF2-40B4-BE49-F238E27FC236}">
                <a16:creationId xmlns:a16="http://schemas.microsoft.com/office/drawing/2014/main" id="{A403FCCD-E417-9643-A2FA-200867C3036D}"/>
              </a:ext>
            </a:extLst>
          </p:cNvPr>
          <p:cNvSpPr/>
          <p:nvPr/>
        </p:nvSpPr>
        <p:spPr>
          <a:xfrm>
            <a:off x="1654625" y="2503714"/>
            <a:ext cx="5257801" cy="664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latin typeface="Cambria" panose="02040503050406030204" pitchFamily="18" charset="0"/>
              </a:rPr>
              <a:t>Premarital screening program </a:t>
            </a:r>
          </a:p>
        </p:txBody>
      </p:sp>
      <p:sp>
        <p:nvSpPr>
          <p:cNvPr id="11" name="Rounded Rectangle 10">
            <a:extLst>
              <a:ext uri="{FF2B5EF4-FFF2-40B4-BE49-F238E27FC236}">
                <a16:creationId xmlns:a16="http://schemas.microsoft.com/office/drawing/2014/main" id="{350EA952-0F34-A047-9E35-B4D0A2E3E14C}"/>
              </a:ext>
            </a:extLst>
          </p:cNvPr>
          <p:cNvSpPr/>
          <p:nvPr/>
        </p:nvSpPr>
        <p:spPr>
          <a:xfrm>
            <a:off x="576942" y="4207329"/>
            <a:ext cx="1023257" cy="664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A" sz="2400" dirty="0">
                <a:solidFill>
                  <a:schemeClr val="bg1"/>
                </a:solidFill>
                <a:latin typeface="Cambria" panose="02040503050406030204" pitchFamily="18" charset="0"/>
              </a:rPr>
              <a:t>2005</a:t>
            </a:r>
          </a:p>
        </p:txBody>
      </p:sp>
      <p:sp>
        <p:nvSpPr>
          <p:cNvPr id="12" name="Rounded Rectangle 11">
            <a:extLst>
              <a:ext uri="{FF2B5EF4-FFF2-40B4-BE49-F238E27FC236}">
                <a16:creationId xmlns:a16="http://schemas.microsoft.com/office/drawing/2014/main" id="{37A8D312-B0B4-A64E-8075-15E7AB4F5B32}"/>
              </a:ext>
            </a:extLst>
          </p:cNvPr>
          <p:cNvSpPr/>
          <p:nvPr/>
        </p:nvSpPr>
        <p:spPr>
          <a:xfrm>
            <a:off x="1654626" y="4207329"/>
            <a:ext cx="5257802" cy="664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bg1"/>
                </a:solidFill>
                <a:latin typeface="Cambria" panose="02040503050406030204" pitchFamily="18" charset="0"/>
              </a:rPr>
              <a:t>National newborn</a:t>
            </a:r>
            <a:r>
              <a:rPr lang="en-GB" sz="2400" dirty="0">
                <a:solidFill>
                  <a:schemeClr val="bg1"/>
                </a:solidFill>
                <a:latin typeface="Cambria" panose="02040503050406030204" pitchFamily="18" charset="0"/>
              </a:rPr>
              <a:t> screening </a:t>
            </a:r>
            <a:r>
              <a:rPr lang="en-GB" sz="2400">
                <a:solidFill>
                  <a:schemeClr val="bg1"/>
                </a:solidFill>
                <a:latin typeface="Cambria" panose="02040503050406030204" pitchFamily="18" charset="0"/>
              </a:rPr>
              <a:t>program </a:t>
            </a:r>
            <a:endParaRPr lang="en-GB" sz="2400" dirty="0">
              <a:solidFill>
                <a:schemeClr val="bg1"/>
              </a:solidFill>
              <a:latin typeface="Cambria" panose="02040503050406030204" pitchFamily="18" charset="0"/>
            </a:endParaRPr>
          </a:p>
        </p:txBody>
      </p:sp>
      <p:sp>
        <p:nvSpPr>
          <p:cNvPr id="14" name="TextBox 13">
            <a:extLst>
              <a:ext uri="{FF2B5EF4-FFF2-40B4-BE49-F238E27FC236}">
                <a16:creationId xmlns:a16="http://schemas.microsoft.com/office/drawing/2014/main" id="{8E9C6EBB-BA64-4D4C-A0A9-7CC2F83536DF}"/>
              </a:ext>
            </a:extLst>
          </p:cNvPr>
          <p:cNvSpPr txBox="1"/>
          <p:nvPr/>
        </p:nvSpPr>
        <p:spPr>
          <a:xfrm>
            <a:off x="7009047" y="2049113"/>
            <a:ext cx="2744553" cy="137810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SA"/>
            </a:defPPr>
            <a:lvl1pPr>
              <a:defRPr sz="2400">
                <a:latin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69875" indent="-269875">
              <a:buFont typeface="+mj-lt"/>
              <a:buAutoNum type="arabicPeriod"/>
            </a:pPr>
            <a:r>
              <a:rPr lang="en-GB" sz="2000" dirty="0">
                <a:solidFill>
                  <a:schemeClr val="tx1">
                    <a:lumMod val="95000"/>
                    <a:lumOff val="5000"/>
                  </a:schemeClr>
                </a:solidFill>
              </a:rPr>
              <a:t>Sickle cell disease</a:t>
            </a:r>
          </a:p>
          <a:p>
            <a:pPr marL="269875" indent="-269875">
              <a:buFont typeface="+mj-lt"/>
              <a:buAutoNum type="arabicPeriod"/>
            </a:pPr>
            <a:r>
              <a:rPr lang="en-GB" sz="2000" dirty="0">
                <a:solidFill>
                  <a:schemeClr val="tx1">
                    <a:lumMod val="95000"/>
                    <a:lumOff val="5000"/>
                  </a:schemeClr>
                </a:solidFill>
              </a:rPr>
              <a:t>Thalassemia</a:t>
            </a:r>
          </a:p>
          <a:p>
            <a:pPr marL="269875" indent="-269875">
              <a:buFont typeface="+mj-lt"/>
              <a:buAutoNum type="arabicPeriod"/>
            </a:pPr>
            <a:r>
              <a:rPr lang="en-GB" sz="2000" dirty="0">
                <a:solidFill>
                  <a:schemeClr val="tx1">
                    <a:lumMod val="95000"/>
                    <a:lumOff val="5000"/>
                  </a:schemeClr>
                </a:solidFill>
              </a:rPr>
              <a:t>HIV</a:t>
            </a:r>
          </a:p>
          <a:p>
            <a:pPr marL="269875" indent="-269875">
              <a:buFont typeface="+mj-lt"/>
              <a:buAutoNum type="arabicPeriod"/>
            </a:pPr>
            <a:r>
              <a:rPr lang="en-GB" sz="2000" dirty="0">
                <a:solidFill>
                  <a:schemeClr val="tx1">
                    <a:lumMod val="95000"/>
                    <a:lumOff val="5000"/>
                  </a:schemeClr>
                </a:solidFill>
              </a:rPr>
              <a:t>Hepatitis B &amp; C</a:t>
            </a:r>
          </a:p>
        </p:txBody>
      </p:sp>
      <p:pic>
        <p:nvPicPr>
          <p:cNvPr id="2052" name="Picture 4" descr="IconExperience » V-Collection » Hospital Icon">
            <a:extLst>
              <a:ext uri="{FF2B5EF4-FFF2-40B4-BE49-F238E27FC236}">
                <a16:creationId xmlns:a16="http://schemas.microsoft.com/office/drawing/2014/main" id="{58B271DD-9A2D-724F-8B12-67347A17A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9002" y="1666221"/>
            <a:ext cx="1580679" cy="158067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8427870-6799-8246-B6F1-02F9E04750AD}"/>
              </a:ext>
            </a:extLst>
          </p:cNvPr>
          <p:cNvSpPr txBox="1"/>
          <p:nvPr/>
        </p:nvSpPr>
        <p:spPr>
          <a:xfrm>
            <a:off x="9427606" y="2473904"/>
            <a:ext cx="1580679" cy="1015663"/>
          </a:xfrm>
          <a:prstGeom prst="rect">
            <a:avLst/>
          </a:prstGeom>
          <a:noFill/>
        </p:spPr>
        <p:txBody>
          <a:bodyPr wrap="square">
            <a:spAutoFit/>
          </a:bodyPr>
          <a:lstStyle/>
          <a:p>
            <a:r>
              <a:rPr lang="en-SA" sz="6000" dirty="0">
                <a:solidFill>
                  <a:srgbClr val="FF0000"/>
                </a:solidFill>
                <a:latin typeface="Cambria" panose="02040503050406030204" pitchFamily="18" charset="0"/>
              </a:rPr>
              <a:t>131 </a:t>
            </a:r>
          </a:p>
        </p:txBody>
      </p:sp>
      <p:sp>
        <p:nvSpPr>
          <p:cNvPr id="19" name="TextBox 18">
            <a:extLst>
              <a:ext uri="{FF2B5EF4-FFF2-40B4-BE49-F238E27FC236}">
                <a16:creationId xmlns:a16="http://schemas.microsoft.com/office/drawing/2014/main" id="{1653937C-48EB-1840-80D9-067E9657E9B3}"/>
              </a:ext>
            </a:extLst>
          </p:cNvPr>
          <p:cNvSpPr txBox="1"/>
          <p:nvPr/>
        </p:nvSpPr>
        <p:spPr>
          <a:xfrm>
            <a:off x="6999146" y="3779919"/>
            <a:ext cx="2754454" cy="137810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SA"/>
            </a:defPPr>
            <a:lvl1pPr>
              <a:defRPr sz="2400">
                <a:latin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69875" indent="-269875">
              <a:buFont typeface="+mj-lt"/>
              <a:buAutoNum type="arabicPeriod"/>
            </a:pPr>
            <a:r>
              <a:rPr lang="en-GB" sz="2000" dirty="0">
                <a:solidFill>
                  <a:schemeClr val="tx1">
                    <a:lumMod val="95000"/>
                    <a:lumOff val="5000"/>
                  </a:schemeClr>
                </a:solidFill>
              </a:rPr>
              <a:t>Inborn error of metabolism</a:t>
            </a:r>
          </a:p>
          <a:p>
            <a:pPr marL="269875" indent="-269875">
              <a:buFont typeface="+mj-lt"/>
              <a:buAutoNum type="arabicPeriod"/>
            </a:pPr>
            <a:r>
              <a:rPr lang="en-GB" sz="2000" dirty="0">
                <a:solidFill>
                  <a:schemeClr val="tx1">
                    <a:lumMod val="95000"/>
                    <a:lumOff val="5000"/>
                  </a:schemeClr>
                </a:solidFill>
              </a:rPr>
              <a:t>Endocrine disorders </a:t>
            </a:r>
          </a:p>
        </p:txBody>
      </p:sp>
      <p:sp>
        <p:nvSpPr>
          <p:cNvPr id="21" name="TextBox 20">
            <a:extLst>
              <a:ext uri="{FF2B5EF4-FFF2-40B4-BE49-F238E27FC236}">
                <a16:creationId xmlns:a16="http://schemas.microsoft.com/office/drawing/2014/main" id="{355CC757-409E-C34D-AA09-B84E11996878}"/>
              </a:ext>
            </a:extLst>
          </p:cNvPr>
          <p:cNvSpPr txBox="1"/>
          <p:nvPr/>
        </p:nvSpPr>
        <p:spPr>
          <a:xfrm>
            <a:off x="9445328" y="4342410"/>
            <a:ext cx="1580679" cy="1015663"/>
          </a:xfrm>
          <a:prstGeom prst="rect">
            <a:avLst/>
          </a:prstGeom>
          <a:noFill/>
        </p:spPr>
        <p:txBody>
          <a:bodyPr wrap="square">
            <a:spAutoFit/>
          </a:bodyPr>
          <a:lstStyle/>
          <a:p>
            <a:r>
              <a:rPr lang="en-SA" sz="6000" dirty="0">
                <a:solidFill>
                  <a:srgbClr val="FF0000"/>
                </a:solidFill>
                <a:latin typeface="Cambria" panose="02040503050406030204" pitchFamily="18" charset="0"/>
              </a:rPr>
              <a:t>183 </a:t>
            </a:r>
          </a:p>
        </p:txBody>
      </p:sp>
    </p:spTree>
    <p:extLst>
      <p:ext uri="{BB962C8B-B14F-4D97-AF65-F5344CB8AC3E}">
        <p14:creationId xmlns:p14="http://schemas.microsoft.com/office/powerpoint/2010/main" val="41559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FCEB-8DA7-684C-A2BF-74B3A7DB0D39}"/>
              </a:ext>
            </a:extLst>
          </p:cNvPr>
          <p:cNvSpPr>
            <a:spLocks noGrp="1"/>
          </p:cNvSpPr>
          <p:nvPr>
            <p:ph type="title"/>
          </p:nvPr>
        </p:nvSpPr>
        <p:spPr>
          <a:xfrm>
            <a:off x="813882" y="1467784"/>
            <a:ext cx="7413171" cy="1325563"/>
          </a:xfrm>
        </p:spPr>
        <p:txBody>
          <a:bodyPr>
            <a:normAutofit/>
          </a:bodyPr>
          <a:lstStyle/>
          <a:p>
            <a:r>
              <a:rPr lang="en-GB" dirty="0"/>
              <a:t>National </a:t>
            </a:r>
            <a:r>
              <a:rPr lang="en-GB" dirty="0" err="1"/>
              <a:t>Newborn</a:t>
            </a:r>
            <a:r>
              <a:rPr lang="en-GB" dirty="0"/>
              <a:t> Screening Committee Responsibility </a:t>
            </a:r>
            <a:endParaRPr lang="en-SA" dirty="0"/>
          </a:p>
        </p:txBody>
      </p:sp>
      <p:sp>
        <p:nvSpPr>
          <p:cNvPr id="3" name="Content Placeholder 2">
            <a:extLst>
              <a:ext uri="{FF2B5EF4-FFF2-40B4-BE49-F238E27FC236}">
                <a16:creationId xmlns:a16="http://schemas.microsoft.com/office/drawing/2014/main" id="{5D62FF8B-B1DD-5D41-8667-D15A679150DC}"/>
              </a:ext>
            </a:extLst>
          </p:cNvPr>
          <p:cNvSpPr>
            <a:spLocks noGrp="1"/>
          </p:cNvSpPr>
          <p:nvPr>
            <p:ph idx="1"/>
          </p:nvPr>
        </p:nvSpPr>
        <p:spPr>
          <a:xfrm>
            <a:off x="890082" y="3058195"/>
            <a:ext cx="10515600" cy="4351338"/>
          </a:xfrm>
        </p:spPr>
        <p:txBody>
          <a:bodyPr/>
          <a:lstStyle/>
          <a:p>
            <a:pPr marL="268288" indent="-268288">
              <a:buFont typeface="+mj-lt"/>
              <a:buAutoNum type="arabicPeriod"/>
            </a:pPr>
            <a:r>
              <a:rPr lang="en-GB" dirty="0"/>
              <a:t>Overseeing</a:t>
            </a:r>
          </a:p>
          <a:p>
            <a:pPr marL="268288" indent="-268288">
              <a:buFont typeface="+mj-lt"/>
              <a:buAutoNum type="arabicPeriod"/>
            </a:pPr>
            <a:r>
              <a:rPr lang="en-GB" dirty="0"/>
              <a:t>Planning</a:t>
            </a:r>
          </a:p>
          <a:p>
            <a:pPr marL="268288" indent="-268288">
              <a:buFont typeface="+mj-lt"/>
              <a:buAutoNum type="arabicPeriod"/>
            </a:pPr>
            <a:r>
              <a:rPr lang="en-GB" dirty="0"/>
              <a:t>Monitoring</a:t>
            </a:r>
          </a:p>
          <a:p>
            <a:pPr marL="268288" indent="-268288">
              <a:buFont typeface="+mj-lt"/>
              <a:buAutoNum type="arabicPeriod"/>
            </a:pPr>
            <a:r>
              <a:rPr lang="en-GB" dirty="0"/>
              <a:t>Evaluation of the program</a:t>
            </a:r>
          </a:p>
          <a:p>
            <a:pPr marL="268288" indent="-268288">
              <a:buFont typeface="+mj-lt"/>
              <a:buAutoNum type="arabicPeriod"/>
            </a:pPr>
            <a:r>
              <a:rPr lang="en-GB" dirty="0"/>
              <a:t>Selection of diseases to be screened.</a:t>
            </a:r>
          </a:p>
        </p:txBody>
      </p:sp>
      <p:sp>
        <p:nvSpPr>
          <p:cNvPr id="4" name="Footer Placeholder 3">
            <a:extLst>
              <a:ext uri="{FF2B5EF4-FFF2-40B4-BE49-F238E27FC236}">
                <a16:creationId xmlns:a16="http://schemas.microsoft.com/office/drawing/2014/main" id="{5E4A5501-54EF-3449-BC45-F57FB48C1D86}"/>
              </a:ext>
            </a:extLst>
          </p:cNvPr>
          <p:cNvSpPr>
            <a:spLocks noGrp="1"/>
          </p:cNvSpPr>
          <p:nvPr>
            <p:ph type="ftr" sz="quarter" idx="11"/>
          </p:nvPr>
        </p:nvSpPr>
        <p:spPr/>
        <p:txBody>
          <a:bodyPr/>
          <a:lstStyle/>
          <a:p>
            <a:r>
              <a:rPr lang="en-GB"/>
              <a:t>National screening programs in Saudi Arabia (2019)</a:t>
            </a:r>
            <a:endParaRPr lang="en-SA" dirty="0"/>
          </a:p>
        </p:txBody>
      </p:sp>
      <p:sp>
        <p:nvSpPr>
          <p:cNvPr id="5" name="Slide Number Placeholder 4">
            <a:extLst>
              <a:ext uri="{FF2B5EF4-FFF2-40B4-BE49-F238E27FC236}">
                <a16:creationId xmlns:a16="http://schemas.microsoft.com/office/drawing/2014/main" id="{1AFC194E-ACE2-6548-B0F4-0B028BBB3448}"/>
              </a:ext>
            </a:extLst>
          </p:cNvPr>
          <p:cNvSpPr>
            <a:spLocks noGrp="1"/>
          </p:cNvSpPr>
          <p:nvPr>
            <p:ph type="sldNum" sz="quarter" idx="12"/>
          </p:nvPr>
        </p:nvSpPr>
        <p:spPr/>
        <p:txBody>
          <a:bodyPr/>
          <a:lstStyle/>
          <a:p>
            <a:fld id="{75F2314C-9641-5E4D-B5D0-E6F6EECA0514}" type="slidenum">
              <a:rPr lang="en-SA" smtClean="0"/>
              <a:t>8</a:t>
            </a:fld>
            <a:endParaRPr lang="en-SA"/>
          </a:p>
        </p:txBody>
      </p:sp>
      <p:pic>
        <p:nvPicPr>
          <p:cNvPr id="8" name="Picture 7" descr="A picture containing text&#10;&#10;Description automatically generated">
            <a:extLst>
              <a:ext uri="{FF2B5EF4-FFF2-40B4-BE49-F238E27FC236}">
                <a16:creationId xmlns:a16="http://schemas.microsoft.com/office/drawing/2014/main" id="{F1A9C30B-A9EC-2FE6-E480-0DF899799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82" y="230188"/>
            <a:ext cx="2154940" cy="1075946"/>
          </a:xfrm>
          <a:prstGeom prst="rect">
            <a:avLst/>
          </a:prstGeom>
        </p:spPr>
      </p:pic>
    </p:spTree>
    <p:extLst>
      <p:ext uri="{BB962C8B-B14F-4D97-AF65-F5344CB8AC3E}">
        <p14:creationId xmlns:p14="http://schemas.microsoft.com/office/powerpoint/2010/main" val="851950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descr="Hospital icon PNG, ICO or ICNS | Free vector icons">
            <a:extLst>
              <a:ext uri="{FF2B5EF4-FFF2-40B4-BE49-F238E27FC236}">
                <a16:creationId xmlns:a16="http://schemas.microsoft.com/office/drawing/2014/main" id="{3CA18BE9-B642-0341-A607-3E1E64C64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0034" y="3344133"/>
            <a:ext cx="1916707" cy="19167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2FA427B-3801-2C47-BA37-E93A82456987}"/>
              </a:ext>
            </a:extLst>
          </p:cNvPr>
          <p:cNvSpPr>
            <a:spLocks noGrp="1"/>
          </p:cNvSpPr>
          <p:nvPr>
            <p:ph type="title"/>
          </p:nvPr>
        </p:nvSpPr>
        <p:spPr/>
        <p:txBody>
          <a:bodyPr>
            <a:normAutofit/>
          </a:bodyPr>
          <a:lstStyle/>
          <a:p>
            <a:r>
              <a:rPr lang="en-GB" sz="4300" dirty="0"/>
              <a:t>National Screening Programs in Saudi Arabia</a:t>
            </a:r>
            <a:endParaRPr lang="en-SA" sz="4300" dirty="0"/>
          </a:p>
        </p:txBody>
      </p:sp>
      <p:sp>
        <p:nvSpPr>
          <p:cNvPr id="4" name="Footer Placeholder 3">
            <a:extLst>
              <a:ext uri="{FF2B5EF4-FFF2-40B4-BE49-F238E27FC236}">
                <a16:creationId xmlns:a16="http://schemas.microsoft.com/office/drawing/2014/main" id="{45FBA5CD-EF6A-E249-85CF-2582C5D20E57}"/>
              </a:ext>
            </a:extLst>
          </p:cNvPr>
          <p:cNvSpPr>
            <a:spLocks noGrp="1"/>
          </p:cNvSpPr>
          <p:nvPr>
            <p:ph type="ftr" sz="quarter" idx="11"/>
          </p:nvPr>
        </p:nvSpPr>
        <p:spPr/>
        <p:txBody>
          <a:bodyPr/>
          <a:lstStyle/>
          <a:p>
            <a:r>
              <a:rPr lang="en-GB"/>
              <a:t>National screening programs in Saudi Arabia (2019)</a:t>
            </a:r>
            <a:endParaRPr lang="en-SA" dirty="0"/>
          </a:p>
        </p:txBody>
      </p:sp>
      <p:sp>
        <p:nvSpPr>
          <p:cNvPr id="5" name="Slide Number Placeholder 4">
            <a:extLst>
              <a:ext uri="{FF2B5EF4-FFF2-40B4-BE49-F238E27FC236}">
                <a16:creationId xmlns:a16="http://schemas.microsoft.com/office/drawing/2014/main" id="{8A0A959D-ABC5-834D-9645-FB5F2CEF8914}"/>
              </a:ext>
            </a:extLst>
          </p:cNvPr>
          <p:cNvSpPr>
            <a:spLocks noGrp="1"/>
          </p:cNvSpPr>
          <p:nvPr>
            <p:ph type="sldNum" sz="quarter" idx="12"/>
          </p:nvPr>
        </p:nvSpPr>
        <p:spPr/>
        <p:txBody>
          <a:bodyPr/>
          <a:lstStyle/>
          <a:p>
            <a:fld id="{75F2314C-9641-5E4D-B5D0-E6F6EECA0514}" type="slidenum">
              <a:rPr lang="en-SA" smtClean="0"/>
              <a:t>9</a:t>
            </a:fld>
            <a:endParaRPr lang="en-SA"/>
          </a:p>
        </p:txBody>
      </p:sp>
      <p:sp>
        <p:nvSpPr>
          <p:cNvPr id="6" name="Rounded Rectangle 5">
            <a:extLst>
              <a:ext uri="{FF2B5EF4-FFF2-40B4-BE49-F238E27FC236}">
                <a16:creationId xmlns:a16="http://schemas.microsoft.com/office/drawing/2014/main" id="{4A467FEA-172A-F64A-A4B1-957D672EB159}"/>
              </a:ext>
            </a:extLst>
          </p:cNvPr>
          <p:cNvSpPr/>
          <p:nvPr/>
        </p:nvSpPr>
        <p:spPr>
          <a:xfrm>
            <a:off x="576942" y="2503714"/>
            <a:ext cx="1023257" cy="664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A" sz="2400" dirty="0">
                <a:solidFill>
                  <a:schemeClr val="bg1"/>
                </a:solidFill>
                <a:latin typeface="Cambria" panose="02040503050406030204" pitchFamily="18" charset="0"/>
              </a:rPr>
              <a:t>2004</a:t>
            </a:r>
          </a:p>
        </p:txBody>
      </p:sp>
      <p:sp>
        <p:nvSpPr>
          <p:cNvPr id="8" name="Rounded Rectangle 7">
            <a:extLst>
              <a:ext uri="{FF2B5EF4-FFF2-40B4-BE49-F238E27FC236}">
                <a16:creationId xmlns:a16="http://schemas.microsoft.com/office/drawing/2014/main" id="{A403FCCD-E417-9643-A2FA-200867C3036D}"/>
              </a:ext>
            </a:extLst>
          </p:cNvPr>
          <p:cNvSpPr/>
          <p:nvPr/>
        </p:nvSpPr>
        <p:spPr>
          <a:xfrm>
            <a:off x="1654625" y="2503714"/>
            <a:ext cx="5257801" cy="664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latin typeface="Cambria" panose="02040503050406030204" pitchFamily="18" charset="0"/>
              </a:rPr>
              <a:t>Premarital screening program </a:t>
            </a:r>
          </a:p>
        </p:txBody>
      </p:sp>
      <p:sp>
        <p:nvSpPr>
          <p:cNvPr id="11" name="Rounded Rectangle 10">
            <a:extLst>
              <a:ext uri="{FF2B5EF4-FFF2-40B4-BE49-F238E27FC236}">
                <a16:creationId xmlns:a16="http://schemas.microsoft.com/office/drawing/2014/main" id="{350EA952-0F34-A047-9E35-B4D0A2E3E14C}"/>
              </a:ext>
            </a:extLst>
          </p:cNvPr>
          <p:cNvSpPr/>
          <p:nvPr/>
        </p:nvSpPr>
        <p:spPr>
          <a:xfrm>
            <a:off x="576942" y="4207329"/>
            <a:ext cx="1023257" cy="664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A" sz="2400" dirty="0">
                <a:solidFill>
                  <a:schemeClr val="bg1"/>
                </a:solidFill>
                <a:latin typeface="Cambria" panose="02040503050406030204" pitchFamily="18" charset="0"/>
              </a:rPr>
              <a:t>2005</a:t>
            </a:r>
          </a:p>
        </p:txBody>
      </p:sp>
      <p:sp>
        <p:nvSpPr>
          <p:cNvPr id="12" name="Rounded Rectangle 11">
            <a:extLst>
              <a:ext uri="{FF2B5EF4-FFF2-40B4-BE49-F238E27FC236}">
                <a16:creationId xmlns:a16="http://schemas.microsoft.com/office/drawing/2014/main" id="{37A8D312-B0B4-A64E-8075-15E7AB4F5B32}"/>
              </a:ext>
            </a:extLst>
          </p:cNvPr>
          <p:cNvSpPr/>
          <p:nvPr/>
        </p:nvSpPr>
        <p:spPr>
          <a:xfrm>
            <a:off x="1654626" y="4207329"/>
            <a:ext cx="5257802" cy="664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bg1"/>
                </a:solidFill>
                <a:latin typeface="Cambria" panose="02040503050406030204" pitchFamily="18" charset="0"/>
              </a:rPr>
              <a:t>National newborn</a:t>
            </a:r>
            <a:r>
              <a:rPr lang="en-GB" sz="2400" dirty="0">
                <a:solidFill>
                  <a:schemeClr val="bg1"/>
                </a:solidFill>
                <a:latin typeface="Cambria" panose="02040503050406030204" pitchFamily="18" charset="0"/>
              </a:rPr>
              <a:t> screening </a:t>
            </a:r>
            <a:r>
              <a:rPr lang="en-GB" sz="2400">
                <a:solidFill>
                  <a:schemeClr val="bg1"/>
                </a:solidFill>
                <a:latin typeface="Cambria" panose="02040503050406030204" pitchFamily="18" charset="0"/>
              </a:rPr>
              <a:t>program </a:t>
            </a:r>
            <a:endParaRPr lang="en-GB" sz="2400" dirty="0">
              <a:solidFill>
                <a:schemeClr val="bg1"/>
              </a:solidFill>
              <a:latin typeface="Cambria" panose="02040503050406030204" pitchFamily="18" charset="0"/>
            </a:endParaRPr>
          </a:p>
        </p:txBody>
      </p:sp>
      <p:sp>
        <p:nvSpPr>
          <p:cNvPr id="14" name="TextBox 13">
            <a:extLst>
              <a:ext uri="{FF2B5EF4-FFF2-40B4-BE49-F238E27FC236}">
                <a16:creationId xmlns:a16="http://schemas.microsoft.com/office/drawing/2014/main" id="{8E9C6EBB-BA64-4D4C-A0A9-7CC2F83536DF}"/>
              </a:ext>
            </a:extLst>
          </p:cNvPr>
          <p:cNvSpPr txBox="1"/>
          <p:nvPr/>
        </p:nvSpPr>
        <p:spPr>
          <a:xfrm>
            <a:off x="7009047" y="2049113"/>
            <a:ext cx="2744553" cy="137810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SA"/>
            </a:defPPr>
            <a:lvl1pPr>
              <a:defRPr sz="2400">
                <a:latin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69875" indent="-269875">
              <a:buFont typeface="+mj-lt"/>
              <a:buAutoNum type="arabicPeriod"/>
            </a:pPr>
            <a:r>
              <a:rPr lang="en-GB" sz="2000" dirty="0">
                <a:solidFill>
                  <a:schemeClr val="tx1">
                    <a:lumMod val="95000"/>
                    <a:lumOff val="5000"/>
                  </a:schemeClr>
                </a:solidFill>
              </a:rPr>
              <a:t>Sickle cell disease</a:t>
            </a:r>
          </a:p>
          <a:p>
            <a:pPr marL="269875" indent="-269875">
              <a:buFont typeface="+mj-lt"/>
              <a:buAutoNum type="arabicPeriod"/>
            </a:pPr>
            <a:r>
              <a:rPr lang="en-GB" sz="2000" dirty="0">
                <a:solidFill>
                  <a:schemeClr val="tx1">
                    <a:lumMod val="95000"/>
                    <a:lumOff val="5000"/>
                  </a:schemeClr>
                </a:solidFill>
              </a:rPr>
              <a:t>Thalassemia</a:t>
            </a:r>
          </a:p>
          <a:p>
            <a:pPr marL="269875" indent="-269875">
              <a:buFont typeface="+mj-lt"/>
              <a:buAutoNum type="arabicPeriod"/>
            </a:pPr>
            <a:r>
              <a:rPr lang="en-GB" sz="2000" dirty="0">
                <a:solidFill>
                  <a:schemeClr val="tx1">
                    <a:lumMod val="95000"/>
                    <a:lumOff val="5000"/>
                  </a:schemeClr>
                </a:solidFill>
              </a:rPr>
              <a:t>HIV</a:t>
            </a:r>
          </a:p>
          <a:p>
            <a:pPr marL="269875" indent="-269875">
              <a:buFont typeface="+mj-lt"/>
              <a:buAutoNum type="arabicPeriod"/>
            </a:pPr>
            <a:r>
              <a:rPr lang="en-GB" sz="2000" dirty="0">
                <a:solidFill>
                  <a:schemeClr val="tx1">
                    <a:lumMod val="95000"/>
                    <a:lumOff val="5000"/>
                  </a:schemeClr>
                </a:solidFill>
              </a:rPr>
              <a:t>Hepatitis B &amp; C</a:t>
            </a:r>
          </a:p>
        </p:txBody>
      </p:sp>
      <p:pic>
        <p:nvPicPr>
          <p:cNvPr id="2052" name="Picture 4" descr="IconExperience » V-Collection » Hospital Icon">
            <a:extLst>
              <a:ext uri="{FF2B5EF4-FFF2-40B4-BE49-F238E27FC236}">
                <a16:creationId xmlns:a16="http://schemas.microsoft.com/office/drawing/2014/main" id="{58B271DD-9A2D-724F-8B12-67347A17A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9002" y="1666221"/>
            <a:ext cx="1580679" cy="158067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8427870-6799-8246-B6F1-02F9E04750AD}"/>
              </a:ext>
            </a:extLst>
          </p:cNvPr>
          <p:cNvSpPr txBox="1"/>
          <p:nvPr/>
        </p:nvSpPr>
        <p:spPr>
          <a:xfrm>
            <a:off x="9427606" y="2473904"/>
            <a:ext cx="1580679" cy="1015663"/>
          </a:xfrm>
          <a:prstGeom prst="rect">
            <a:avLst/>
          </a:prstGeom>
          <a:noFill/>
        </p:spPr>
        <p:txBody>
          <a:bodyPr wrap="square">
            <a:spAutoFit/>
          </a:bodyPr>
          <a:lstStyle/>
          <a:p>
            <a:r>
              <a:rPr lang="en-SA" sz="6000" dirty="0">
                <a:solidFill>
                  <a:srgbClr val="FF0000"/>
                </a:solidFill>
                <a:latin typeface="Cambria" panose="02040503050406030204" pitchFamily="18" charset="0"/>
              </a:rPr>
              <a:t>131 </a:t>
            </a:r>
          </a:p>
        </p:txBody>
      </p:sp>
      <p:sp>
        <p:nvSpPr>
          <p:cNvPr id="19" name="TextBox 18">
            <a:extLst>
              <a:ext uri="{FF2B5EF4-FFF2-40B4-BE49-F238E27FC236}">
                <a16:creationId xmlns:a16="http://schemas.microsoft.com/office/drawing/2014/main" id="{1653937C-48EB-1840-80D9-067E9657E9B3}"/>
              </a:ext>
            </a:extLst>
          </p:cNvPr>
          <p:cNvSpPr txBox="1"/>
          <p:nvPr/>
        </p:nvSpPr>
        <p:spPr>
          <a:xfrm>
            <a:off x="6999146" y="3779919"/>
            <a:ext cx="2754454" cy="137810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SA"/>
            </a:defPPr>
            <a:lvl1pPr>
              <a:defRPr sz="2400">
                <a:latin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69875" indent="-269875">
              <a:buFont typeface="+mj-lt"/>
              <a:buAutoNum type="arabicPeriod"/>
            </a:pPr>
            <a:r>
              <a:rPr lang="en-GB" sz="2000" dirty="0">
                <a:solidFill>
                  <a:schemeClr val="tx1">
                    <a:lumMod val="95000"/>
                    <a:lumOff val="5000"/>
                  </a:schemeClr>
                </a:solidFill>
              </a:rPr>
              <a:t>Inborn error of metabolism</a:t>
            </a:r>
          </a:p>
          <a:p>
            <a:pPr marL="269875" indent="-269875">
              <a:buFont typeface="+mj-lt"/>
              <a:buAutoNum type="arabicPeriod"/>
            </a:pPr>
            <a:r>
              <a:rPr lang="en-GB" sz="2000" dirty="0">
                <a:solidFill>
                  <a:schemeClr val="tx1">
                    <a:lumMod val="95000"/>
                    <a:lumOff val="5000"/>
                  </a:schemeClr>
                </a:solidFill>
              </a:rPr>
              <a:t>Endocrine disorders </a:t>
            </a:r>
          </a:p>
        </p:txBody>
      </p:sp>
      <p:sp>
        <p:nvSpPr>
          <p:cNvPr id="21" name="TextBox 20">
            <a:extLst>
              <a:ext uri="{FF2B5EF4-FFF2-40B4-BE49-F238E27FC236}">
                <a16:creationId xmlns:a16="http://schemas.microsoft.com/office/drawing/2014/main" id="{355CC757-409E-C34D-AA09-B84E11996878}"/>
              </a:ext>
            </a:extLst>
          </p:cNvPr>
          <p:cNvSpPr txBox="1"/>
          <p:nvPr/>
        </p:nvSpPr>
        <p:spPr>
          <a:xfrm>
            <a:off x="9445328" y="4342410"/>
            <a:ext cx="1580679" cy="1015663"/>
          </a:xfrm>
          <a:prstGeom prst="rect">
            <a:avLst/>
          </a:prstGeom>
          <a:noFill/>
        </p:spPr>
        <p:txBody>
          <a:bodyPr wrap="square">
            <a:spAutoFit/>
          </a:bodyPr>
          <a:lstStyle/>
          <a:p>
            <a:r>
              <a:rPr lang="en-SA" sz="6000" dirty="0">
                <a:solidFill>
                  <a:srgbClr val="FF0000"/>
                </a:solidFill>
                <a:latin typeface="Cambria" panose="02040503050406030204" pitchFamily="18" charset="0"/>
              </a:rPr>
              <a:t>183 </a:t>
            </a:r>
          </a:p>
        </p:txBody>
      </p:sp>
      <p:sp>
        <p:nvSpPr>
          <p:cNvPr id="23" name="Rounded Rectangle 22">
            <a:extLst>
              <a:ext uri="{FF2B5EF4-FFF2-40B4-BE49-F238E27FC236}">
                <a16:creationId xmlns:a16="http://schemas.microsoft.com/office/drawing/2014/main" id="{2F281FEC-C5FC-A646-8771-046A96B2F13A}"/>
              </a:ext>
            </a:extLst>
          </p:cNvPr>
          <p:cNvSpPr/>
          <p:nvPr/>
        </p:nvSpPr>
        <p:spPr>
          <a:xfrm>
            <a:off x="576941" y="5358073"/>
            <a:ext cx="1023257" cy="664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A" sz="2400" dirty="0">
                <a:solidFill>
                  <a:schemeClr val="bg1"/>
                </a:solidFill>
                <a:latin typeface="Cambria" panose="02040503050406030204" pitchFamily="18" charset="0"/>
              </a:rPr>
              <a:t>2016</a:t>
            </a:r>
          </a:p>
        </p:txBody>
      </p:sp>
      <p:sp>
        <p:nvSpPr>
          <p:cNvPr id="25" name="TextBox 24">
            <a:extLst>
              <a:ext uri="{FF2B5EF4-FFF2-40B4-BE49-F238E27FC236}">
                <a16:creationId xmlns:a16="http://schemas.microsoft.com/office/drawing/2014/main" id="{5ECD14B3-2E08-D54C-8785-947FA6FF1870}"/>
              </a:ext>
            </a:extLst>
          </p:cNvPr>
          <p:cNvSpPr txBox="1"/>
          <p:nvPr/>
        </p:nvSpPr>
        <p:spPr>
          <a:xfrm>
            <a:off x="7010100" y="5376603"/>
            <a:ext cx="2743200" cy="101566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SA"/>
            </a:defPPr>
            <a:lvl1pPr marL="269875" indent="-269875">
              <a:buFont typeface="+mj-lt"/>
              <a:buAutoNum type="arabicPeriod"/>
              <a:defRPr sz="2000">
                <a:solidFill>
                  <a:schemeClr val="tx1">
                    <a:lumMod val="95000"/>
                    <a:lumOff val="5000"/>
                  </a:schemeClr>
                </a:solidFill>
                <a:latin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Font typeface="+mj-lt"/>
              <a:buAutoNum type="arabicPeriod" startAt="4"/>
            </a:pPr>
            <a:r>
              <a:rPr lang="en-GB" dirty="0"/>
              <a:t>Hearing-loss </a:t>
            </a:r>
          </a:p>
          <a:p>
            <a:pPr>
              <a:buAutoNum type="arabicPeriod" startAt="4"/>
            </a:pPr>
            <a:r>
              <a:rPr lang="en-GB" dirty="0"/>
              <a:t>Critical congenital heart defects </a:t>
            </a:r>
          </a:p>
        </p:txBody>
      </p:sp>
      <p:pic>
        <p:nvPicPr>
          <p:cNvPr id="2056" name="Picture 8" descr="Best Premium Hospital Illustration download in PNG &amp;amp;amp; Vector format">
            <a:extLst>
              <a:ext uri="{FF2B5EF4-FFF2-40B4-BE49-F238E27FC236}">
                <a16:creationId xmlns:a16="http://schemas.microsoft.com/office/drawing/2014/main" id="{10EF8B88-3EE6-8E4F-BD24-94D7727DBD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2250" y="5233510"/>
            <a:ext cx="1378103" cy="137810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C7540EB-BB0C-F949-9846-742984E5E979}"/>
              </a:ext>
            </a:extLst>
          </p:cNvPr>
          <p:cNvSpPr txBox="1"/>
          <p:nvPr/>
        </p:nvSpPr>
        <p:spPr>
          <a:xfrm>
            <a:off x="9420160" y="5767296"/>
            <a:ext cx="1580679" cy="1015663"/>
          </a:xfrm>
          <a:prstGeom prst="rect">
            <a:avLst/>
          </a:prstGeom>
          <a:noFill/>
        </p:spPr>
        <p:txBody>
          <a:bodyPr wrap="square">
            <a:spAutoFit/>
          </a:bodyPr>
          <a:lstStyle/>
          <a:p>
            <a:r>
              <a:rPr lang="en-SA" sz="6000" dirty="0">
                <a:solidFill>
                  <a:srgbClr val="FF0000"/>
                </a:solidFill>
                <a:latin typeface="Cambria" panose="02040503050406030204" pitchFamily="18" charset="0"/>
              </a:rPr>
              <a:t>30 </a:t>
            </a:r>
          </a:p>
        </p:txBody>
      </p:sp>
    </p:spTree>
    <p:extLst>
      <p:ext uri="{BB962C8B-B14F-4D97-AF65-F5344CB8AC3E}">
        <p14:creationId xmlns:p14="http://schemas.microsoft.com/office/powerpoint/2010/main" val="4122207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2076</TotalTime>
  <Words>2505</Words>
  <Application>Microsoft Macintosh PowerPoint</Application>
  <PresentationFormat>Widescreen</PresentationFormat>
  <Paragraphs>431</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vt:lpstr>
      <vt:lpstr>GulliverRM</vt:lpstr>
      <vt:lpstr>Office Theme</vt:lpstr>
      <vt:lpstr>PowerPoint Presentation</vt:lpstr>
      <vt:lpstr>Aim </vt:lpstr>
      <vt:lpstr>Vision 2030</vt:lpstr>
      <vt:lpstr>Criteria used to assess the appropriateness of screening</vt:lpstr>
      <vt:lpstr>Criteria used to assess the appropriateness of screening</vt:lpstr>
      <vt:lpstr>Initiation of nationwide screening programs</vt:lpstr>
      <vt:lpstr>National Screening Programs in Saudi Arabia</vt:lpstr>
      <vt:lpstr>National Newborn Screening Committee Responsibility </vt:lpstr>
      <vt:lpstr>National Screening Programs in Saudi Arabia</vt:lpstr>
      <vt:lpstr>Workflow of the Saudi newborn screening program</vt:lpstr>
      <vt:lpstr>Outcomes of Saudi newborn screening program</vt:lpstr>
      <vt:lpstr>Premarital Screening Programs in Saudi Arabia</vt:lpstr>
      <vt:lpstr>Outcomes of Premarital Screening Program in Saudi Arabia </vt:lpstr>
      <vt:lpstr>International screening programs </vt:lpstr>
      <vt:lpstr>PowerPoint Presentation</vt:lpstr>
      <vt:lpstr>Prevalent disease in Saudi Arabia </vt:lpstr>
      <vt:lpstr>PowerPoint Presentation</vt:lpstr>
      <vt:lpstr>Prevalent disease in Saudi Arabia </vt:lpstr>
      <vt:lpstr>PowerPoint Presentation</vt:lpstr>
      <vt:lpstr>PowerPoint Presentation</vt:lpstr>
      <vt:lpstr>PowerPoint Presentation</vt:lpstr>
      <vt:lpstr>PowerPoint Presentation</vt:lpstr>
      <vt:lpstr>Limitation the screening program effectiveness</vt:lpstr>
      <vt:lpstr>Effectiveness of national Saudi screening programs </vt:lpstr>
      <vt:lpstr>Recommendation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screening programs in Saudi Arabia:  Overview, outcomes, and effectiveness</dc:title>
  <dc:creator>Ghada Abozaid</dc:creator>
  <cp:lastModifiedBy>Ghada Abozaid</cp:lastModifiedBy>
  <cp:revision>1</cp:revision>
  <cp:lastPrinted>2022-03-09T23:59:30Z</cp:lastPrinted>
  <dcterms:created xsi:type="dcterms:W3CDTF">2022-03-09T14:25:22Z</dcterms:created>
  <dcterms:modified xsi:type="dcterms:W3CDTF">2022-10-13T10:27:10Z</dcterms:modified>
</cp:coreProperties>
</file>